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3"/>
  </p:handoutMasterIdLst>
  <p:sldIdLst>
    <p:sldId id="256" r:id="rId2"/>
    <p:sldId id="257" r:id="rId3"/>
    <p:sldId id="258" r:id="rId4"/>
    <p:sldId id="259" r:id="rId5"/>
    <p:sldId id="271" r:id="rId6"/>
    <p:sldId id="260" r:id="rId7"/>
    <p:sldId id="262" r:id="rId8"/>
    <p:sldId id="263" r:id="rId9"/>
    <p:sldId id="264" r:id="rId10"/>
    <p:sldId id="272" r:id="rId11"/>
    <p:sldId id="268" r:id="rId12"/>
    <p:sldId id="265" r:id="rId13"/>
    <p:sldId id="266" r:id="rId14"/>
    <p:sldId id="273" r:id="rId15"/>
    <p:sldId id="267" r:id="rId16"/>
    <p:sldId id="269" r:id="rId17"/>
    <p:sldId id="270" r:id="rId18"/>
    <p:sldId id="274" r:id="rId19"/>
    <p:sldId id="276" r:id="rId20"/>
    <p:sldId id="277" r:id="rId21"/>
    <p:sldId id="275" r:id="rId22"/>
  </p:sldIdLst>
  <p:sldSz cx="9144000" cy="6858000" type="screen4x3"/>
  <p:notesSz cx="6881813" cy="92964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867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614" y="-78"/>
      </p:cViewPr>
      <p:guideLst>
        <p:guide orient="horz" pos="2160"/>
        <p:guide orient="horz" pos="720"/>
        <p:guide pos="2880"/>
        <p:guide pos="5040"/>
        <p:guide pos="72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82742"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97513" y="0"/>
            <a:ext cx="2982742" cy="465138"/>
          </a:xfrm>
          <a:prstGeom prst="rect">
            <a:avLst/>
          </a:prstGeom>
        </p:spPr>
        <p:txBody>
          <a:bodyPr vert="horz" lIns="91440" tIns="45720" rIns="91440" bIns="45720" rtlCol="0"/>
          <a:lstStyle>
            <a:lvl1pPr algn="r">
              <a:defRPr sz="1200"/>
            </a:lvl1pPr>
          </a:lstStyle>
          <a:p>
            <a:fld id="{6BEF6A79-2677-47E8-A646-3EB3DDAADE50}" type="datetimeFigureOut">
              <a:rPr lang="en-US" smtClean="0"/>
              <a:t>8/28/2012</a:t>
            </a:fld>
            <a:endParaRPr lang="en-US"/>
          </a:p>
        </p:txBody>
      </p:sp>
      <p:sp>
        <p:nvSpPr>
          <p:cNvPr id="4" name="Footer Placeholder 3"/>
          <p:cNvSpPr>
            <a:spLocks noGrp="1"/>
          </p:cNvSpPr>
          <p:nvPr>
            <p:ph type="ftr" sz="quarter" idx="2"/>
          </p:nvPr>
        </p:nvSpPr>
        <p:spPr>
          <a:xfrm>
            <a:off x="1" y="8829675"/>
            <a:ext cx="2982742"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97513" y="8829675"/>
            <a:ext cx="2982742" cy="465138"/>
          </a:xfrm>
          <a:prstGeom prst="rect">
            <a:avLst/>
          </a:prstGeom>
        </p:spPr>
        <p:txBody>
          <a:bodyPr vert="horz" lIns="91440" tIns="45720" rIns="91440" bIns="45720" rtlCol="0" anchor="b"/>
          <a:lstStyle>
            <a:lvl1pPr algn="r">
              <a:defRPr sz="1200"/>
            </a:lvl1pPr>
          </a:lstStyle>
          <a:p>
            <a:fld id="{20930805-B50E-4624-8BD5-DB33F900B09C}" type="slidenum">
              <a:rPr lang="en-US" smtClean="0"/>
              <a:t>‹#›</a:t>
            </a:fld>
            <a:endParaRPr lang="en-US"/>
          </a:p>
        </p:txBody>
      </p:sp>
    </p:spTree>
    <p:extLst>
      <p:ext uri="{BB962C8B-B14F-4D97-AF65-F5344CB8AC3E}">
        <p14:creationId xmlns:p14="http://schemas.microsoft.com/office/powerpoint/2010/main" val="324246790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Tree>
    <p:extLst>
      <p:ext uri="{BB962C8B-B14F-4D97-AF65-F5344CB8AC3E}">
        <p14:creationId xmlns:p14="http://schemas.microsoft.com/office/powerpoint/2010/main" val="41967668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197151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331293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40835609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0893992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810000"/>
            <a:ext cx="5486400" cy="566738"/>
          </a:xfrm>
        </p:spPr>
        <p:txBody>
          <a:bodyPr anchor="b"/>
          <a:lstStyle>
            <a:lvl1pPr algn="l">
              <a:defRPr sz="2000" b="1"/>
            </a:lvl1pPr>
          </a:lstStyle>
          <a:p>
            <a:r>
              <a:rPr lang="en-US" dirty="0" smtClean="0"/>
              <a:t>Click to edit Master title style</a:t>
            </a:r>
            <a:endParaRPr lang="en-US" dirty="0"/>
          </a:p>
        </p:txBody>
      </p:sp>
      <p:sp>
        <p:nvSpPr>
          <p:cNvPr id="3" name="Picture Placeholder 2"/>
          <p:cNvSpPr>
            <a:spLocks noGrp="1"/>
          </p:cNvSpPr>
          <p:nvPr>
            <p:ph type="pic" idx="1"/>
          </p:nvPr>
        </p:nvSpPr>
        <p:spPr>
          <a:xfrm>
            <a:off x="1792288" y="612775"/>
            <a:ext cx="5486400" cy="24352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43767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7660926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6" descr="templt7-2alt.tif"/>
          <p:cNvPicPr>
            <a:picLocks noChangeAspect="1"/>
          </p:cNvPicPr>
          <p:nvPr userDrawn="1"/>
        </p:nvPicPr>
        <p:blipFill>
          <a:blip r:embed="rId8">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hyperlink" Target="mailto:cpc@lamar.colostate.edu" TargetMode="External"/><Relationship Id="rId2" Type="http://schemas.openxmlformats.org/officeDocument/2006/relationships/hyperlink" Target="http://www.cpc.colostate.edu/" TargetMode="Externa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hyperlink" Target="http://www.cpc.colostate.edu/" TargetMode="Externa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hyperlink" Target="http://www.cpc.colostate.edu/" TargetMode="Externa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hyperlink" Target="http://www.cpc.colostate.edu/" TargetMode="Externa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hyperlink" Target="http://ap.colostate.edu/" TargetMode="Externa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Subtitle 2"/>
          <p:cNvSpPr txBox="1">
            <a:spLocks/>
          </p:cNvSpPr>
          <p:nvPr/>
        </p:nvSpPr>
        <p:spPr bwMode="auto">
          <a:xfrm>
            <a:off x="1143000" y="685800"/>
            <a:ext cx="68580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en-US" sz="4000" b="1" dirty="0">
                <a:solidFill>
                  <a:srgbClr val="386750"/>
                </a:solidFill>
                <a:latin typeface="Garamond Premr Pro Smbd"/>
              </a:rPr>
              <a:t>Shared Governance at Colorado State University: </a:t>
            </a:r>
            <a:r>
              <a:rPr lang="en-US" sz="4000" b="1" dirty="0" smtClean="0">
                <a:solidFill>
                  <a:srgbClr val="386750"/>
                </a:solidFill>
                <a:latin typeface="Garamond Premr Pro Smbd"/>
              </a:rPr>
              <a:t/>
            </a:r>
            <a:br>
              <a:rPr lang="en-US" sz="4000" b="1" dirty="0" smtClean="0">
                <a:solidFill>
                  <a:srgbClr val="386750"/>
                </a:solidFill>
                <a:latin typeface="Garamond Premr Pro Smbd"/>
              </a:rPr>
            </a:br>
            <a:r>
              <a:rPr lang="en-US" sz="4000" b="1" dirty="0" smtClean="0">
                <a:solidFill>
                  <a:srgbClr val="386750"/>
                </a:solidFill>
                <a:latin typeface="Garamond Premr Pro Smbd"/>
              </a:rPr>
              <a:t> </a:t>
            </a:r>
            <a:endParaRPr lang="en-US" sz="4000" b="1" dirty="0">
              <a:solidFill>
                <a:srgbClr val="386750"/>
              </a:solidFill>
              <a:latin typeface="Garamond Premr Pro Smbd"/>
            </a:endParaRPr>
          </a:p>
          <a:p>
            <a:pPr algn="ctr" eaLnBrk="1" hangingPunct="1"/>
            <a:r>
              <a:rPr lang="en-US" sz="3000" b="1" dirty="0">
                <a:solidFill>
                  <a:srgbClr val="386750"/>
                </a:solidFill>
                <a:latin typeface="Garamond Premr Pro Smbd"/>
              </a:rPr>
              <a:t>Administrative </a:t>
            </a:r>
            <a:r>
              <a:rPr lang="en-US" sz="3000" b="1" dirty="0" smtClean="0">
                <a:solidFill>
                  <a:srgbClr val="386750"/>
                </a:solidFill>
                <a:latin typeface="Garamond Premr Pro Smbd"/>
              </a:rPr>
              <a:t>Professional Council</a:t>
            </a:r>
          </a:p>
          <a:p>
            <a:pPr algn="ctr" eaLnBrk="1" hangingPunct="1"/>
            <a:endParaRPr lang="en-US" sz="3000" b="1" dirty="0">
              <a:solidFill>
                <a:srgbClr val="386750"/>
              </a:solidFill>
              <a:latin typeface="Garamond Premr Pro Smbd"/>
            </a:endParaRPr>
          </a:p>
          <a:p>
            <a:pPr algn="ctr" eaLnBrk="1" hangingPunct="1"/>
            <a:r>
              <a:rPr lang="en-US" sz="3000" b="1" dirty="0">
                <a:solidFill>
                  <a:srgbClr val="386750"/>
                </a:solidFill>
                <a:latin typeface="Garamond Premr Pro Smbd"/>
              </a:rPr>
              <a:t>Classified </a:t>
            </a:r>
            <a:r>
              <a:rPr lang="en-US" sz="3000" b="1" dirty="0" smtClean="0">
                <a:solidFill>
                  <a:srgbClr val="386750"/>
                </a:solidFill>
                <a:latin typeface="Garamond Premr Pro Smbd"/>
              </a:rPr>
              <a:t>Personnel Council</a:t>
            </a:r>
          </a:p>
          <a:p>
            <a:pPr algn="ctr" eaLnBrk="1" hangingPunct="1"/>
            <a:endParaRPr lang="en-US" sz="3000" b="1" dirty="0">
              <a:solidFill>
                <a:srgbClr val="386750"/>
              </a:solidFill>
              <a:latin typeface="Garamond Premr Pro Smbd"/>
            </a:endParaRPr>
          </a:p>
          <a:p>
            <a:pPr algn="ctr" eaLnBrk="1" hangingPunct="1"/>
            <a:r>
              <a:rPr lang="en-US" sz="3000" b="1" dirty="0">
                <a:solidFill>
                  <a:srgbClr val="386750"/>
                </a:solidFill>
                <a:latin typeface="Garamond Premr Pro Smbd"/>
              </a:rPr>
              <a:t>Faculty Council</a:t>
            </a:r>
          </a:p>
        </p:txBody>
      </p:sp>
      <p:sp>
        <p:nvSpPr>
          <p:cNvPr id="2052" name="Subtitle 2"/>
          <p:cNvSpPr txBox="1">
            <a:spLocks/>
          </p:cNvSpPr>
          <p:nvPr/>
        </p:nvSpPr>
        <p:spPr bwMode="auto">
          <a:xfrm>
            <a:off x="1066800" y="4953000"/>
            <a:ext cx="6858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20000"/>
              </a:spcBef>
              <a:buFont typeface="Arial" pitchFamily="34" charset="0"/>
              <a:buNone/>
            </a:pPr>
            <a:endParaRPr lang="en-US" sz="2800">
              <a:solidFill>
                <a:srgbClr val="386750"/>
              </a:solidFill>
              <a:latin typeface="Garamond Premr Pro"/>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1143000" y="381000"/>
            <a:ext cx="6832600" cy="552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sz="2800" b="1" dirty="0">
                <a:solidFill>
                  <a:srgbClr val="386750"/>
                </a:solidFill>
                <a:latin typeface="Garamond Premr Pro Smbd"/>
              </a:rPr>
              <a:t>Administrative Professional Council</a:t>
            </a:r>
          </a:p>
          <a:p>
            <a:pPr algn="ctr"/>
            <a:r>
              <a:rPr lang="en-US" sz="2800" b="1" dirty="0">
                <a:solidFill>
                  <a:srgbClr val="386750"/>
                </a:solidFill>
                <a:latin typeface="Garamond Premr Pro Smbd"/>
              </a:rPr>
              <a:t>Activities &amp; Events</a:t>
            </a:r>
          </a:p>
          <a:p>
            <a:pPr algn="ctr"/>
            <a:endParaRPr lang="en-US" sz="2800" b="1" dirty="0">
              <a:solidFill>
                <a:srgbClr val="386750"/>
              </a:solidFill>
              <a:latin typeface="Garamond Premr Pro Smbd"/>
            </a:endParaRPr>
          </a:p>
          <a:p>
            <a:pPr>
              <a:spcBef>
                <a:spcPct val="20000"/>
              </a:spcBef>
              <a:buFont typeface="Arial" pitchFamily="34" charset="0"/>
              <a:buChar char="•"/>
            </a:pPr>
            <a:r>
              <a:rPr lang="en-US" sz="2800" dirty="0">
                <a:solidFill>
                  <a:srgbClr val="386750"/>
                </a:solidFill>
              </a:rPr>
              <a:t> </a:t>
            </a:r>
            <a:r>
              <a:rPr lang="en-US" sz="2800" i="1" dirty="0">
                <a:solidFill>
                  <a:srgbClr val="386750"/>
                </a:solidFill>
              </a:rPr>
              <a:t>Monthly council meetings</a:t>
            </a:r>
          </a:p>
          <a:p>
            <a:pPr>
              <a:spcBef>
                <a:spcPct val="20000"/>
              </a:spcBef>
              <a:buFont typeface="Arial" pitchFamily="34" charset="0"/>
              <a:buChar char="•"/>
            </a:pPr>
            <a:r>
              <a:rPr lang="en-US" sz="2800" i="1" dirty="0">
                <a:solidFill>
                  <a:srgbClr val="386750"/>
                </a:solidFill>
              </a:rPr>
              <a:t> APC &amp; University committees</a:t>
            </a:r>
          </a:p>
          <a:p>
            <a:pPr>
              <a:spcBef>
                <a:spcPct val="20000"/>
              </a:spcBef>
              <a:buFont typeface="Arial" pitchFamily="34" charset="0"/>
              <a:buChar char="•"/>
            </a:pPr>
            <a:r>
              <a:rPr lang="en-US" sz="2800" i="1" dirty="0">
                <a:solidFill>
                  <a:srgbClr val="386750"/>
                </a:solidFill>
              </a:rPr>
              <a:t> Input on policies &amp; procedures</a:t>
            </a:r>
          </a:p>
          <a:p>
            <a:pPr>
              <a:spcBef>
                <a:spcPct val="20000"/>
              </a:spcBef>
              <a:buFont typeface="Arial" pitchFamily="34" charset="0"/>
              <a:buChar char="•"/>
            </a:pPr>
            <a:r>
              <a:rPr lang="en-US" sz="2800" i="1" dirty="0">
                <a:solidFill>
                  <a:srgbClr val="386750"/>
                </a:solidFill>
              </a:rPr>
              <a:t> Distinguished AP and </a:t>
            </a:r>
            <a:r>
              <a:rPr lang="en-US" sz="2800" i="1" dirty="0" smtClean="0">
                <a:solidFill>
                  <a:srgbClr val="386750"/>
                </a:solidFill>
              </a:rPr>
              <a:t>AP Star </a:t>
            </a:r>
            <a:r>
              <a:rPr lang="en-US" sz="2800" i="1" dirty="0">
                <a:solidFill>
                  <a:srgbClr val="386750"/>
                </a:solidFill>
              </a:rPr>
              <a:t>Awards</a:t>
            </a:r>
          </a:p>
          <a:p>
            <a:pPr>
              <a:spcBef>
                <a:spcPct val="20000"/>
              </a:spcBef>
              <a:buFont typeface="Arial" pitchFamily="34" charset="0"/>
              <a:buChar char="•"/>
            </a:pPr>
            <a:r>
              <a:rPr lang="en-US" sz="2800" i="1" dirty="0">
                <a:solidFill>
                  <a:srgbClr val="386750"/>
                </a:solidFill>
              </a:rPr>
              <a:t> Spring luncheon</a:t>
            </a:r>
          </a:p>
          <a:p>
            <a:pPr>
              <a:spcBef>
                <a:spcPct val="20000"/>
              </a:spcBef>
              <a:buFont typeface="Arial" pitchFamily="34" charset="0"/>
              <a:buChar char="•"/>
            </a:pPr>
            <a:r>
              <a:rPr lang="en-US" sz="2800" i="1" dirty="0">
                <a:solidFill>
                  <a:srgbClr val="386750"/>
                </a:solidFill>
              </a:rPr>
              <a:t> Fall &amp; spring outreach events</a:t>
            </a:r>
          </a:p>
          <a:p>
            <a:pPr>
              <a:spcBef>
                <a:spcPct val="20000"/>
              </a:spcBef>
              <a:buFont typeface="Arial" pitchFamily="34" charset="0"/>
              <a:buChar char="•"/>
            </a:pPr>
            <a:r>
              <a:rPr lang="en-US" sz="2800" i="1" dirty="0">
                <a:solidFill>
                  <a:srgbClr val="386750"/>
                </a:solidFill>
              </a:rPr>
              <a:t> Annual election of representatives</a:t>
            </a:r>
          </a:p>
          <a:p>
            <a:pPr>
              <a:spcBef>
                <a:spcPct val="20000"/>
              </a:spcBef>
              <a:buFont typeface="Arial" pitchFamily="34" charset="0"/>
              <a:buChar char="•"/>
            </a:pPr>
            <a:endParaRPr lang="en-US" sz="2800" i="1" dirty="0">
              <a:solidFill>
                <a:srgbClr val="38675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990600" y="1066800"/>
            <a:ext cx="7086600" cy="47089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US" sz="3200" b="1" dirty="0">
                <a:solidFill>
                  <a:srgbClr val="386750"/>
                </a:solidFill>
                <a:latin typeface="Garamond Premr Pro Smbd"/>
              </a:rPr>
              <a:t>Classified Personnel </a:t>
            </a:r>
            <a:r>
              <a:rPr lang="en-US" sz="3200" b="1" dirty="0" smtClean="0">
                <a:solidFill>
                  <a:srgbClr val="386750"/>
                </a:solidFill>
                <a:latin typeface="Garamond Premr Pro Smbd"/>
              </a:rPr>
              <a:t>Council (CPC)</a:t>
            </a:r>
            <a:endParaRPr lang="en-US" sz="3200" b="1" dirty="0">
              <a:solidFill>
                <a:srgbClr val="386750"/>
              </a:solidFill>
              <a:latin typeface="Garamond Premr Pro Smbd"/>
            </a:endParaRPr>
          </a:p>
          <a:p>
            <a:pPr algn="ctr"/>
            <a:r>
              <a:rPr lang="en-US" sz="1600" i="1" dirty="0" smtClean="0">
                <a:solidFill>
                  <a:srgbClr val="386750"/>
                </a:solidFill>
                <a:latin typeface="Garamond Premr Pro Smbd"/>
              </a:rPr>
              <a:t>Established in 1973</a:t>
            </a:r>
            <a:endParaRPr lang="en-US" sz="1600" i="1" dirty="0">
              <a:solidFill>
                <a:srgbClr val="386750"/>
              </a:solidFill>
              <a:latin typeface="Garamond Premr Pro Smbd"/>
            </a:endParaRPr>
          </a:p>
          <a:p>
            <a:pPr algn="ctr"/>
            <a:endParaRPr lang="en-US" sz="1400" dirty="0" smtClean="0">
              <a:solidFill>
                <a:srgbClr val="386750"/>
              </a:solidFill>
              <a:latin typeface="Garamond Premr Pro Smbd"/>
            </a:endParaRPr>
          </a:p>
          <a:p>
            <a:pPr algn="ctr"/>
            <a:endParaRPr lang="en-US" sz="1400" dirty="0">
              <a:solidFill>
                <a:srgbClr val="386750"/>
              </a:solidFill>
              <a:latin typeface="Garamond Premr Pro Smbd"/>
            </a:endParaRPr>
          </a:p>
          <a:p>
            <a:pPr algn="ctr"/>
            <a:r>
              <a:rPr lang="en-US" sz="2800" b="1" i="1" dirty="0">
                <a:solidFill>
                  <a:srgbClr val="386750"/>
                </a:solidFill>
                <a:latin typeface="Garamond Premr Pro Smbd"/>
              </a:rPr>
              <a:t>Representatives for Colorado State University’s S</a:t>
            </a:r>
            <a:r>
              <a:rPr lang="en-US" sz="2800" b="1" i="1" dirty="0" smtClean="0">
                <a:solidFill>
                  <a:srgbClr val="386750"/>
                </a:solidFill>
                <a:latin typeface="Garamond Premr Pro Smbd"/>
              </a:rPr>
              <a:t>tate </a:t>
            </a:r>
            <a:r>
              <a:rPr lang="en-US" sz="2800" b="1" i="1" dirty="0">
                <a:solidFill>
                  <a:srgbClr val="386750"/>
                </a:solidFill>
                <a:latin typeface="Garamond Premr Pro Smbd"/>
              </a:rPr>
              <a:t>C</a:t>
            </a:r>
            <a:r>
              <a:rPr lang="en-US" sz="2800" b="1" i="1" dirty="0" smtClean="0">
                <a:solidFill>
                  <a:srgbClr val="386750"/>
                </a:solidFill>
                <a:latin typeface="Garamond Premr Pro Smbd"/>
              </a:rPr>
              <a:t>lassified </a:t>
            </a:r>
            <a:r>
              <a:rPr lang="en-US" sz="2800" b="1" i="1" dirty="0">
                <a:solidFill>
                  <a:srgbClr val="386750"/>
                </a:solidFill>
                <a:latin typeface="Garamond Premr Pro Smbd"/>
              </a:rPr>
              <a:t>E</a:t>
            </a:r>
            <a:r>
              <a:rPr lang="en-US" sz="2800" b="1" i="1" dirty="0" smtClean="0">
                <a:solidFill>
                  <a:srgbClr val="386750"/>
                </a:solidFill>
                <a:latin typeface="Garamond Premr Pro Smbd"/>
              </a:rPr>
              <a:t>mployees</a:t>
            </a:r>
            <a:endParaRPr lang="en-US" sz="2800" b="1" i="1" dirty="0">
              <a:solidFill>
                <a:srgbClr val="386750"/>
              </a:solidFill>
              <a:latin typeface="Garamond Premr Pro Smbd"/>
            </a:endParaRPr>
          </a:p>
          <a:p>
            <a:pPr algn="ctr"/>
            <a:endParaRPr lang="en-US" sz="2400" b="1" i="1" dirty="0">
              <a:solidFill>
                <a:srgbClr val="386750"/>
              </a:solidFill>
              <a:latin typeface="Garamond Premr Pro Smbd"/>
            </a:endParaRPr>
          </a:p>
          <a:p>
            <a:pPr algn="ctr"/>
            <a:endParaRPr lang="en-US" sz="2400" b="1" i="1" dirty="0">
              <a:solidFill>
                <a:srgbClr val="386750"/>
              </a:solidFill>
              <a:latin typeface="Garamond Premr Pro Smbd"/>
            </a:endParaRPr>
          </a:p>
          <a:p>
            <a:pPr algn="ctr"/>
            <a:r>
              <a:rPr lang="en-US" sz="2400" b="1" dirty="0">
                <a:solidFill>
                  <a:srgbClr val="386750"/>
                </a:solidFill>
                <a:latin typeface="Garamond Premr Pro Smbd"/>
              </a:rPr>
              <a:t>Farrah Bustamante, </a:t>
            </a:r>
            <a:r>
              <a:rPr lang="en-US" sz="2400" b="1" dirty="0" smtClean="0">
                <a:solidFill>
                  <a:srgbClr val="386750"/>
                </a:solidFill>
                <a:latin typeface="Garamond Premr Pro Smbd"/>
              </a:rPr>
              <a:t>Chair</a:t>
            </a:r>
          </a:p>
          <a:p>
            <a:pPr algn="ctr"/>
            <a:r>
              <a:rPr lang="en-US" sz="2400" b="1" dirty="0" smtClean="0">
                <a:solidFill>
                  <a:srgbClr val="386750"/>
                </a:solidFill>
                <a:latin typeface="Garamond Premr Pro Smbd"/>
              </a:rPr>
              <a:t>Lori Bates, Vice Chair</a:t>
            </a:r>
          </a:p>
          <a:p>
            <a:pPr algn="ctr"/>
            <a:endParaRPr lang="en-US" sz="2400" b="1" dirty="0">
              <a:solidFill>
                <a:srgbClr val="386750"/>
              </a:solidFill>
              <a:latin typeface="Garamond Premr Pro Smbd"/>
            </a:endParaRPr>
          </a:p>
          <a:p>
            <a:pPr algn="ctr"/>
            <a:r>
              <a:rPr lang="en-US" sz="2400" dirty="0" smtClean="0">
                <a:solidFill>
                  <a:srgbClr val="386750"/>
                </a:solidFill>
                <a:latin typeface="Garamond Premr Pro Smbd"/>
                <a:hlinkClick r:id="rId2"/>
              </a:rPr>
              <a:t>www.cpc.colostate.edu</a:t>
            </a:r>
            <a:endParaRPr lang="en-US" sz="2400" dirty="0" smtClean="0">
              <a:solidFill>
                <a:srgbClr val="386750"/>
              </a:solidFill>
              <a:latin typeface="Garamond Premr Pro Smbd"/>
            </a:endParaRPr>
          </a:p>
          <a:p>
            <a:pPr algn="ctr"/>
            <a:r>
              <a:rPr lang="en-US" sz="2400" dirty="0" smtClean="0">
                <a:solidFill>
                  <a:srgbClr val="386750"/>
                </a:solidFill>
                <a:latin typeface="Garamond Premr Pro Smbd"/>
                <a:hlinkClick r:id="rId3"/>
              </a:rPr>
              <a:t>cpc@lamar.colostate.edu</a:t>
            </a:r>
            <a:r>
              <a:rPr lang="en-US" sz="2400" dirty="0" smtClean="0">
                <a:solidFill>
                  <a:srgbClr val="386750"/>
                </a:solidFill>
                <a:latin typeface="Garamond Premr Pro Smbd"/>
              </a:rPr>
              <a:t>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1065229" y="914400"/>
            <a:ext cx="7086600" cy="4869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spcBef>
                <a:spcPts val="0"/>
              </a:spcBef>
            </a:pPr>
            <a:r>
              <a:rPr lang="en-US" sz="2800" b="1" dirty="0" smtClean="0">
                <a:solidFill>
                  <a:srgbClr val="386750"/>
                </a:solidFill>
              </a:rPr>
              <a:t>Classified Personnel Council</a:t>
            </a:r>
          </a:p>
          <a:p>
            <a:pPr algn="ctr">
              <a:spcBef>
                <a:spcPct val="20000"/>
              </a:spcBef>
            </a:pPr>
            <a:endParaRPr lang="en-US" sz="1200" b="1" dirty="0">
              <a:solidFill>
                <a:srgbClr val="386750"/>
              </a:solidFill>
            </a:endParaRPr>
          </a:p>
          <a:p>
            <a:pPr algn="ctr">
              <a:spcBef>
                <a:spcPts val="0"/>
              </a:spcBef>
            </a:pPr>
            <a:r>
              <a:rPr lang="en-US" sz="2400" u="sng" dirty="0">
                <a:solidFill>
                  <a:srgbClr val="386750"/>
                </a:solidFill>
              </a:rPr>
              <a:t>Mission Statement </a:t>
            </a:r>
            <a:endParaRPr lang="en-US" sz="2400" u="sng" dirty="0" smtClean="0">
              <a:solidFill>
                <a:srgbClr val="386750"/>
              </a:solidFill>
            </a:endParaRPr>
          </a:p>
          <a:p>
            <a:pPr algn="ctr">
              <a:spcBef>
                <a:spcPts val="0"/>
              </a:spcBef>
            </a:pPr>
            <a:endParaRPr lang="en-US" sz="1200" u="sng" dirty="0" smtClean="0">
              <a:solidFill>
                <a:srgbClr val="386750"/>
              </a:solidFill>
            </a:endParaRPr>
          </a:p>
          <a:p>
            <a:pPr algn="ctr">
              <a:spcBef>
                <a:spcPts val="0"/>
              </a:spcBef>
            </a:pPr>
            <a:endParaRPr lang="en-US" sz="1200" u="sng" dirty="0">
              <a:solidFill>
                <a:srgbClr val="386750"/>
              </a:solidFill>
            </a:endParaRPr>
          </a:p>
          <a:p>
            <a:pPr algn="ctr">
              <a:spcBef>
                <a:spcPts val="0"/>
              </a:spcBef>
            </a:pPr>
            <a:r>
              <a:rPr lang="en-US" sz="2000" i="1" dirty="0">
                <a:solidFill>
                  <a:srgbClr val="386750"/>
                </a:solidFill>
              </a:rPr>
              <a:t>The Classified Personnel Council exists </a:t>
            </a:r>
            <a:r>
              <a:rPr lang="en-US" sz="2000" i="1" dirty="0" smtClean="0">
                <a:solidFill>
                  <a:srgbClr val="386750"/>
                </a:solidFill>
              </a:rPr>
              <a:t>to </a:t>
            </a:r>
            <a:r>
              <a:rPr lang="en-US" sz="2000" i="1" dirty="0">
                <a:solidFill>
                  <a:srgbClr val="386750"/>
                </a:solidFill>
              </a:rPr>
              <a:t>represent </a:t>
            </a:r>
            <a:r>
              <a:rPr lang="en-US" sz="2000" i="1" dirty="0" smtClean="0">
                <a:solidFill>
                  <a:srgbClr val="386750"/>
                </a:solidFill>
              </a:rPr>
              <a:t>state classified </a:t>
            </a:r>
            <a:r>
              <a:rPr lang="en-US" sz="2000" i="1" dirty="0">
                <a:solidFill>
                  <a:srgbClr val="386750"/>
                </a:solidFill>
              </a:rPr>
              <a:t>employees at Colorado State University and to serve as the liaison between employees and the University as a whole. Issues that affect the role, image and status of </a:t>
            </a:r>
            <a:r>
              <a:rPr lang="en-US" sz="2000" i="1" dirty="0" smtClean="0">
                <a:solidFill>
                  <a:srgbClr val="386750"/>
                </a:solidFill>
              </a:rPr>
              <a:t>state classified </a:t>
            </a:r>
            <a:r>
              <a:rPr lang="en-US" sz="2000" i="1" dirty="0">
                <a:solidFill>
                  <a:srgbClr val="386750"/>
                </a:solidFill>
              </a:rPr>
              <a:t>employees may be considered by the Council. The Council is also charged to recommend to the President, through his designee, proposals designed to define, promote, improve and protect the role of </a:t>
            </a:r>
            <a:r>
              <a:rPr lang="en-US" sz="2000" i="1" dirty="0" smtClean="0">
                <a:solidFill>
                  <a:srgbClr val="386750"/>
                </a:solidFill>
              </a:rPr>
              <a:t>state classified </a:t>
            </a:r>
            <a:r>
              <a:rPr lang="en-US" sz="2000" i="1" dirty="0">
                <a:solidFill>
                  <a:srgbClr val="386750"/>
                </a:solidFill>
              </a:rPr>
              <a:t>employees at Colorado State University</a:t>
            </a:r>
            <a:r>
              <a:rPr lang="en-US" sz="2000" i="1" dirty="0" smtClean="0">
                <a:solidFill>
                  <a:srgbClr val="386750"/>
                </a:solidFill>
              </a:rPr>
              <a:t>.</a:t>
            </a:r>
          </a:p>
          <a:p>
            <a:pPr algn="ctr">
              <a:spcBef>
                <a:spcPts val="0"/>
              </a:spcBef>
            </a:pPr>
            <a:endParaRPr lang="en-US" sz="2000" i="1" dirty="0">
              <a:solidFill>
                <a:srgbClr val="386750"/>
              </a:solidFill>
            </a:endParaRPr>
          </a:p>
          <a:p>
            <a:pPr algn="ctr">
              <a:spcBef>
                <a:spcPts val="0"/>
              </a:spcBef>
            </a:pPr>
            <a:r>
              <a:rPr lang="en-US" sz="1600" dirty="0" smtClean="0">
                <a:solidFill>
                  <a:srgbClr val="386750"/>
                </a:solidFill>
                <a:hlinkClick r:id="rId2"/>
              </a:rPr>
              <a:t>www.cpc.colostate.edu</a:t>
            </a:r>
            <a:r>
              <a:rPr lang="en-US" sz="1600" dirty="0" smtClean="0">
                <a:solidFill>
                  <a:srgbClr val="386750"/>
                </a:solidFill>
              </a:rPr>
              <a:t> </a:t>
            </a:r>
            <a:endParaRPr lang="en-US" sz="1600" dirty="0">
              <a:solidFill>
                <a:srgbClr val="386750"/>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685800" y="990600"/>
            <a:ext cx="7848600" cy="45366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spcBef>
                <a:spcPts val="0"/>
              </a:spcBef>
            </a:pPr>
            <a:r>
              <a:rPr lang="en-US" sz="2800" dirty="0" smtClean="0">
                <a:solidFill>
                  <a:srgbClr val="386750"/>
                </a:solidFill>
              </a:rPr>
              <a:t>Classified Personnel Council</a:t>
            </a:r>
          </a:p>
          <a:p>
            <a:pPr algn="ctr">
              <a:spcBef>
                <a:spcPts val="0"/>
              </a:spcBef>
            </a:pPr>
            <a:r>
              <a:rPr lang="en-US" sz="2800" dirty="0" smtClean="0">
                <a:solidFill>
                  <a:srgbClr val="386750"/>
                </a:solidFill>
              </a:rPr>
              <a:t>Membership</a:t>
            </a:r>
          </a:p>
          <a:p>
            <a:pPr algn="ctr">
              <a:spcBef>
                <a:spcPts val="0"/>
              </a:spcBef>
            </a:pPr>
            <a:endParaRPr lang="en-US" sz="1200" dirty="0">
              <a:solidFill>
                <a:srgbClr val="386750"/>
              </a:solidFill>
            </a:endParaRPr>
          </a:p>
          <a:p>
            <a:pPr>
              <a:spcBef>
                <a:spcPct val="20000"/>
              </a:spcBef>
              <a:buFont typeface="Arial" pitchFamily="34" charset="0"/>
              <a:buChar char="•"/>
            </a:pPr>
            <a:r>
              <a:rPr lang="en-US" sz="2800" dirty="0" smtClean="0">
                <a:solidFill>
                  <a:srgbClr val="386750"/>
                </a:solidFill>
              </a:rPr>
              <a:t> 16 members and four (4) alternates </a:t>
            </a:r>
          </a:p>
          <a:p>
            <a:pPr>
              <a:spcBef>
                <a:spcPct val="20000"/>
              </a:spcBef>
              <a:buFont typeface="Arial" pitchFamily="34" charset="0"/>
              <a:buChar char="•"/>
            </a:pPr>
            <a:r>
              <a:rPr lang="en-US" sz="2800" dirty="0" smtClean="0">
                <a:solidFill>
                  <a:srgbClr val="386750"/>
                </a:solidFill>
              </a:rPr>
              <a:t> Meetings held second Tuesday of the month</a:t>
            </a:r>
          </a:p>
          <a:p>
            <a:pPr>
              <a:spcBef>
                <a:spcPct val="20000"/>
              </a:spcBef>
              <a:buFont typeface="Arial" pitchFamily="34" charset="0"/>
              <a:buChar char="•"/>
            </a:pPr>
            <a:r>
              <a:rPr lang="en-US" sz="2800" dirty="0">
                <a:solidFill>
                  <a:srgbClr val="386750"/>
                </a:solidFill>
              </a:rPr>
              <a:t> </a:t>
            </a:r>
            <a:r>
              <a:rPr lang="en-US" sz="2800" dirty="0" smtClean="0">
                <a:solidFill>
                  <a:srgbClr val="386750"/>
                </a:solidFill>
              </a:rPr>
              <a:t>Annual election in Spring</a:t>
            </a:r>
          </a:p>
          <a:p>
            <a:pPr>
              <a:spcBef>
                <a:spcPct val="20000"/>
              </a:spcBef>
              <a:buFont typeface="Arial" pitchFamily="34" charset="0"/>
              <a:buChar char="•"/>
            </a:pPr>
            <a:r>
              <a:rPr lang="en-US" sz="2800" dirty="0" smtClean="0">
                <a:solidFill>
                  <a:srgbClr val="386750"/>
                </a:solidFill>
              </a:rPr>
              <a:t> Serve on CPC and University committees</a:t>
            </a:r>
          </a:p>
          <a:p>
            <a:pPr>
              <a:spcBef>
                <a:spcPct val="20000"/>
              </a:spcBef>
              <a:buFont typeface="Arial" pitchFamily="34" charset="0"/>
              <a:buChar char="•"/>
            </a:pPr>
            <a:endParaRPr lang="en-US" sz="2800" dirty="0" smtClean="0">
              <a:solidFill>
                <a:srgbClr val="386750"/>
              </a:solidFill>
            </a:endParaRPr>
          </a:p>
          <a:p>
            <a:pPr>
              <a:spcBef>
                <a:spcPct val="20000"/>
              </a:spcBef>
            </a:pPr>
            <a:endParaRPr lang="en-US" sz="2800" dirty="0" smtClean="0">
              <a:solidFill>
                <a:srgbClr val="386750"/>
              </a:solidFill>
            </a:endParaRPr>
          </a:p>
          <a:p>
            <a:pPr algn="ctr">
              <a:spcBef>
                <a:spcPct val="20000"/>
              </a:spcBef>
            </a:pPr>
            <a:r>
              <a:rPr lang="en-US" sz="1600" dirty="0" smtClean="0">
                <a:solidFill>
                  <a:srgbClr val="386750"/>
                </a:solidFill>
                <a:hlinkClick r:id="rId2"/>
              </a:rPr>
              <a:t>www.cpc.colostate.edu</a:t>
            </a:r>
            <a:r>
              <a:rPr lang="en-US" sz="1600" dirty="0" smtClean="0">
                <a:solidFill>
                  <a:srgbClr val="386750"/>
                </a:solidFill>
              </a:rPr>
              <a:t> </a:t>
            </a:r>
            <a:endParaRPr lang="en-US" sz="1600" dirty="0">
              <a:solidFill>
                <a:srgbClr val="386750"/>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685800" y="990600"/>
            <a:ext cx="7848600" cy="44627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spcBef>
                <a:spcPts val="0"/>
              </a:spcBef>
            </a:pPr>
            <a:r>
              <a:rPr lang="en-US" sz="2800" dirty="0" smtClean="0">
                <a:solidFill>
                  <a:srgbClr val="386750"/>
                </a:solidFill>
              </a:rPr>
              <a:t>Classified Personnel Council</a:t>
            </a:r>
          </a:p>
          <a:p>
            <a:pPr algn="ctr">
              <a:spcBef>
                <a:spcPts val="0"/>
              </a:spcBef>
            </a:pPr>
            <a:r>
              <a:rPr lang="en-US" sz="2800" dirty="0" smtClean="0">
                <a:solidFill>
                  <a:srgbClr val="386750"/>
                </a:solidFill>
              </a:rPr>
              <a:t>Employee Recognition and Support</a:t>
            </a:r>
          </a:p>
          <a:p>
            <a:pPr algn="ctr">
              <a:spcBef>
                <a:spcPts val="0"/>
              </a:spcBef>
            </a:pPr>
            <a:endParaRPr lang="en-US" sz="1200" dirty="0">
              <a:solidFill>
                <a:srgbClr val="386750"/>
              </a:solidFill>
            </a:endParaRPr>
          </a:p>
          <a:p>
            <a:pPr>
              <a:spcBef>
                <a:spcPct val="20000"/>
              </a:spcBef>
              <a:buFont typeface="Arial" pitchFamily="34" charset="0"/>
              <a:buChar char="•"/>
            </a:pPr>
            <a:r>
              <a:rPr lang="en-US" sz="2800" dirty="0">
                <a:solidFill>
                  <a:srgbClr val="386750"/>
                </a:solidFill>
              </a:rPr>
              <a:t> </a:t>
            </a:r>
            <a:r>
              <a:rPr lang="en-US" sz="2800" dirty="0" smtClean="0">
                <a:solidFill>
                  <a:srgbClr val="386750"/>
                </a:solidFill>
              </a:rPr>
              <a:t>Employee Appreciation Day at the Trial Garden</a:t>
            </a:r>
          </a:p>
          <a:p>
            <a:pPr>
              <a:spcBef>
                <a:spcPct val="20000"/>
              </a:spcBef>
              <a:buFont typeface="Arial" pitchFamily="34" charset="0"/>
              <a:buChar char="•"/>
            </a:pPr>
            <a:r>
              <a:rPr lang="en-US" sz="2800" dirty="0">
                <a:solidFill>
                  <a:srgbClr val="386750"/>
                </a:solidFill>
              </a:rPr>
              <a:t> </a:t>
            </a:r>
            <a:r>
              <a:rPr lang="en-US" sz="2800" dirty="0" smtClean="0">
                <a:solidFill>
                  <a:srgbClr val="386750"/>
                </a:solidFill>
              </a:rPr>
              <a:t>Educational Assistance award</a:t>
            </a:r>
          </a:p>
          <a:p>
            <a:pPr>
              <a:spcBef>
                <a:spcPct val="20000"/>
              </a:spcBef>
              <a:buFont typeface="Arial" pitchFamily="34" charset="0"/>
              <a:buChar char="•"/>
            </a:pPr>
            <a:r>
              <a:rPr lang="en-US" sz="2800" dirty="0">
                <a:solidFill>
                  <a:srgbClr val="386750"/>
                </a:solidFill>
              </a:rPr>
              <a:t> </a:t>
            </a:r>
            <a:r>
              <a:rPr lang="en-US" sz="2800" dirty="0" smtClean="0">
                <a:solidFill>
                  <a:srgbClr val="386750"/>
                </a:solidFill>
              </a:rPr>
              <a:t>Everyday Hero award</a:t>
            </a:r>
          </a:p>
          <a:p>
            <a:pPr>
              <a:spcBef>
                <a:spcPct val="20000"/>
              </a:spcBef>
              <a:buFont typeface="Arial" pitchFamily="34" charset="0"/>
              <a:buChar char="•"/>
            </a:pPr>
            <a:r>
              <a:rPr lang="en-US" sz="2800" dirty="0">
                <a:solidFill>
                  <a:srgbClr val="386750"/>
                </a:solidFill>
              </a:rPr>
              <a:t> </a:t>
            </a:r>
            <a:r>
              <a:rPr lang="en-US" sz="2800" dirty="0" smtClean="0">
                <a:solidFill>
                  <a:srgbClr val="386750"/>
                </a:solidFill>
              </a:rPr>
              <a:t>Outstanding Achievement award</a:t>
            </a:r>
          </a:p>
          <a:p>
            <a:pPr>
              <a:spcBef>
                <a:spcPct val="20000"/>
              </a:spcBef>
              <a:buFont typeface="Arial" pitchFamily="34" charset="0"/>
              <a:buChar char="•"/>
            </a:pPr>
            <a:r>
              <a:rPr lang="en-US" sz="2800" dirty="0">
                <a:solidFill>
                  <a:srgbClr val="386750"/>
                </a:solidFill>
              </a:rPr>
              <a:t> </a:t>
            </a:r>
            <a:r>
              <a:rPr lang="en-US" sz="2800" dirty="0" smtClean="0">
                <a:solidFill>
                  <a:srgbClr val="386750"/>
                </a:solidFill>
              </a:rPr>
              <a:t>Positive Action award</a:t>
            </a:r>
          </a:p>
          <a:p>
            <a:pPr>
              <a:spcBef>
                <a:spcPct val="20000"/>
              </a:spcBef>
              <a:buFont typeface="Arial" pitchFamily="34" charset="0"/>
              <a:buChar char="•"/>
            </a:pPr>
            <a:endParaRPr lang="en-US" sz="1200" dirty="0">
              <a:solidFill>
                <a:srgbClr val="386750"/>
              </a:solidFill>
            </a:endParaRPr>
          </a:p>
          <a:p>
            <a:pPr algn="ctr">
              <a:spcBef>
                <a:spcPct val="20000"/>
              </a:spcBef>
            </a:pPr>
            <a:r>
              <a:rPr lang="en-US" sz="1600" dirty="0" smtClean="0">
                <a:solidFill>
                  <a:srgbClr val="386750"/>
                </a:solidFill>
                <a:hlinkClick r:id="rId2"/>
              </a:rPr>
              <a:t>www.cpc.colostate.edu</a:t>
            </a:r>
            <a:r>
              <a:rPr lang="en-US" sz="2800" dirty="0" smtClean="0">
                <a:solidFill>
                  <a:srgbClr val="386750"/>
                </a:solidFill>
              </a:rPr>
              <a:t> </a:t>
            </a:r>
          </a:p>
        </p:txBody>
      </p:sp>
    </p:spTree>
    <p:extLst>
      <p:ext uri="{BB962C8B-B14F-4D97-AF65-F5344CB8AC3E}">
        <p14:creationId xmlns:p14="http://schemas.microsoft.com/office/powerpoint/2010/main" val="286041086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1168400" y="2598738"/>
            <a:ext cx="6781800"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sz="3200" b="1" dirty="0">
                <a:solidFill>
                  <a:srgbClr val="386750"/>
                </a:solidFill>
                <a:latin typeface="Garamond Premr Pro Smbd"/>
              </a:rPr>
              <a:t>Faculty </a:t>
            </a:r>
            <a:r>
              <a:rPr lang="en-US" sz="3200" b="1" dirty="0" smtClean="0">
                <a:solidFill>
                  <a:srgbClr val="386750"/>
                </a:solidFill>
                <a:latin typeface="Garamond Premr Pro Smbd"/>
              </a:rPr>
              <a:t>Council</a:t>
            </a:r>
          </a:p>
          <a:p>
            <a:pPr algn="ctr"/>
            <a:endParaRPr lang="en-US" sz="1600" b="1" dirty="0" smtClean="0">
              <a:solidFill>
                <a:srgbClr val="386750"/>
              </a:solidFill>
              <a:latin typeface="Garamond Premr Pro Smbd"/>
            </a:endParaRPr>
          </a:p>
          <a:p>
            <a:pPr algn="ctr"/>
            <a:r>
              <a:rPr lang="en-US" sz="1600" b="1" dirty="0" smtClean="0">
                <a:solidFill>
                  <a:srgbClr val="386750"/>
                </a:solidFill>
                <a:latin typeface="Garamond Premr Pro Smbd"/>
              </a:rPr>
              <a:t>Established 1915</a:t>
            </a:r>
            <a:endParaRPr lang="en-US" sz="1600" b="1" dirty="0">
              <a:solidFill>
                <a:srgbClr val="386750"/>
              </a:solidFill>
              <a:latin typeface="Garamond Premr Pro Smbd"/>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ChangeArrowheads="1"/>
          </p:cNvSpPr>
          <p:nvPr/>
        </p:nvSpPr>
        <p:spPr bwMode="auto">
          <a:xfrm>
            <a:off x="1065229" y="685800"/>
            <a:ext cx="6858000" cy="580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2800" dirty="0" smtClean="0">
                <a:solidFill>
                  <a:srgbClr val="386750"/>
                </a:solidFill>
              </a:rPr>
              <a:t>The </a:t>
            </a:r>
            <a:r>
              <a:rPr lang="en-US" sz="2800" dirty="0">
                <a:solidFill>
                  <a:srgbClr val="386750"/>
                </a:solidFill>
              </a:rPr>
              <a:t>Faculty Council </a:t>
            </a:r>
            <a:r>
              <a:rPr lang="en-US" sz="2800" dirty="0" smtClean="0">
                <a:solidFill>
                  <a:srgbClr val="386750"/>
                </a:solidFill>
              </a:rPr>
              <a:t>establishes </a:t>
            </a:r>
            <a:r>
              <a:rPr lang="en-US" sz="2800" dirty="0">
                <a:solidFill>
                  <a:srgbClr val="386750"/>
                </a:solidFill>
              </a:rPr>
              <a:t>policies which result in: </a:t>
            </a:r>
          </a:p>
          <a:p>
            <a:pPr marL="0" lvl="1">
              <a:spcBef>
                <a:spcPct val="20000"/>
              </a:spcBef>
              <a:buFont typeface="Arial" pitchFamily="34" charset="0"/>
              <a:buChar char="•"/>
            </a:pPr>
            <a:r>
              <a:rPr lang="en-US" sz="2800" dirty="0" smtClean="0">
                <a:solidFill>
                  <a:srgbClr val="386750"/>
                </a:solidFill>
              </a:rPr>
              <a:t> </a:t>
            </a:r>
            <a:r>
              <a:rPr lang="en-US" sz="2800" dirty="0">
                <a:solidFill>
                  <a:srgbClr val="386750"/>
                </a:solidFill>
              </a:rPr>
              <a:t>Curricula suited to the needs of the state as well as to regional, national, and international concerns.</a:t>
            </a:r>
          </a:p>
          <a:p>
            <a:pPr>
              <a:spcBef>
                <a:spcPct val="20000"/>
              </a:spcBef>
              <a:buFont typeface="Arial" pitchFamily="34" charset="0"/>
              <a:buChar char="•"/>
            </a:pPr>
            <a:r>
              <a:rPr lang="en-US" sz="2800" dirty="0" smtClean="0">
                <a:solidFill>
                  <a:srgbClr val="386750"/>
                </a:solidFill>
              </a:rPr>
              <a:t> </a:t>
            </a:r>
            <a:r>
              <a:rPr lang="en-US" sz="2800" dirty="0">
                <a:solidFill>
                  <a:srgbClr val="386750"/>
                </a:solidFill>
              </a:rPr>
              <a:t>The best possible teaching, research, and extension/outreach activities.</a:t>
            </a:r>
          </a:p>
          <a:p>
            <a:pPr>
              <a:spcBef>
                <a:spcPct val="20000"/>
              </a:spcBef>
              <a:buFont typeface="Arial" pitchFamily="34" charset="0"/>
              <a:buChar char="•"/>
            </a:pPr>
            <a:r>
              <a:rPr lang="en-US" sz="2800" dirty="0">
                <a:solidFill>
                  <a:srgbClr val="386750"/>
                </a:solidFill>
              </a:rPr>
              <a:t> Conditions in which both faculty members and students can learn and develop according to their individual interests and aptitudes.</a:t>
            </a:r>
          </a:p>
          <a:p>
            <a:pPr>
              <a:spcBef>
                <a:spcPct val="20000"/>
              </a:spcBef>
              <a:buFont typeface="Arial" pitchFamily="34" charset="0"/>
              <a:buChar char="•"/>
            </a:pPr>
            <a:endParaRPr lang="en-US" sz="2800" dirty="0">
              <a:solidFill>
                <a:srgbClr val="386750"/>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ChangeArrowheads="1"/>
          </p:cNvSpPr>
          <p:nvPr/>
        </p:nvSpPr>
        <p:spPr bwMode="auto">
          <a:xfrm>
            <a:off x="1066800" y="1066800"/>
            <a:ext cx="6934200" cy="4918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20000"/>
              </a:spcBef>
            </a:pPr>
            <a:r>
              <a:rPr lang="en-US" sz="2800" dirty="0" smtClean="0">
                <a:solidFill>
                  <a:srgbClr val="386750"/>
                </a:solidFill>
              </a:rPr>
              <a:t>Faculty Council Membership</a:t>
            </a:r>
            <a:endParaRPr lang="en-US" sz="2800" dirty="0">
              <a:solidFill>
                <a:srgbClr val="386750"/>
              </a:solidFill>
            </a:endParaRPr>
          </a:p>
          <a:p>
            <a:pPr>
              <a:spcBef>
                <a:spcPct val="20000"/>
              </a:spcBef>
              <a:buFont typeface="Arial" pitchFamily="34" charset="0"/>
              <a:buChar char="•"/>
            </a:pPr>
            <a:r>
              <a:rPr lang="en-US" sz="2800" dirty="0">
                <a:solidFill>
                  <a:srgbClr val="386750"/>
                </a:solidFill>
              </a:rPr>
              <a:t> </a:t>
            </a:r>
            <a:r>
              <a:rPr lang="en-US" sz="2800" dirty="0" smtClean="0">
                <a:solidFill>
                  <a:srgbClr val="386750"/>
                </a:solidFill>
              </a:rPr>
              <a:t>Voting Members (85 Regular Faculty)</a:t>
            </a:r>
          </a:p>
          <a:p>
            <a:pPr lvl="1">
              <a:spcBef>
                <a:spcPct val="20000"/>
              </a:spcBef>
              <a:buFont typeface="Arial" pitchFamily="34" charset="0"/>
              <a:buChar char="•"/>
            </a:pPr>
            <a:r>
              <a:rPr lang="en-US" sz="2800" dirty="0" smtClean="0">
                <a:solidFill>
                  <a:srgbClr val="386750"/>
                </a:solidFill>
              </a:rPr>
              <a:t> Representatives from each academic department and the Libraries</a:t>
            </a:r>
          </a:p>
          <a:p>
            <a:pPr lvl="1">
              <a:spcBef>
                <a:spcPct val="20000"/>
              </a:spcBef>
              <a:buFont typeface="Arial" pitchFamily="34" charset="0"/>
              <a:buChar char="•"/>
            </a:pPr>
            <a:r>
              <a:rPr lang="en-US" sz="2800" dirty="0" smtClean="0">
                <a:solidFill>
                  <a:srgbClr val="386750"/>
                </a:solidFill>
              </a:rPr>
              <a:t> At-Large representatives from the larger colleges.</a:t>
            </a:r>
          </a:p>
          <a:p>
            <a:pPr lvl="1">
              <a:spcBef>
                <a:spcPct val="20000"/>
              </a:spcBef>
              <a:buFont typeface="Arial" pitchFamily="34" charset="0"/>
              <a:buChar char="•"/>
            </a:pPr>
            <a:r>
              <a:rPr lang="en-US" sz="2800" dirty="0" smtClean="0">
                <a:solidFill>
                  <a:srgbClr val="386750"/>
                </a:solidFill>
              </a:rPr>
              <a:t> Chairpersons of Faculty Council standing </a:t>
            </a:r>
            <a:r>
              <a:rPr lang="en-US" sz="2800" dirty="0">
                <a:solidFill>
                  <a:srgbClr val="386750"/>
                </a:solidFill>
              </a:rPr>
              <a:t>c</a:t>
            </a:r>
            <a:r>
              <a:rPr lang="en-US" sz="2800" dirty="0" smtClean="0">
                <a:solidFill>
                  <a:srgbClr val="386750"/>
                </a:solidFill>
              </a:rPr>
              <a:t>ommittees</a:t>
            </a:r>
            <a:endParaRPr lang="en-US" sz="2800" dirty="0">
              <a:solidFill>
                <a:srgbClr val="386750"/>
              </a:solidFill>
            </a:endParaRPr>
          </a:p>
          <a:p>
            <a:pPr>
              <a:spcBef>
                <a:spcPct val="20000"/>
              </a:spcBef>
            </a:pPr>
            <a:endParaRPr lang="en-US" sz="2800" dirty="0">
              <a:solidFill>
                <a:srgbClr val="386750"/>
              </a:solidFill>
            </a:endParaRPr>
          </a:p>
          <a:p>
            <a:pPr>
              <a:spcBef>
                <a:spcPct val="20000"/>
              </a:spcBef>
            </a:pPr>
            <a:endParaRPr lang="en-US" sz="2800" dirty="0">
              <a:solidFill>
                <a:srgbClr val="386750"/>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ChangeArrowheads="1"/>
          </p:cNvSpPr>
          <p:nvPr/>
        </p:nvSpPr>
        <p:spPr bwMode="auto">
          <a:xfrm>
            <a:off x="1066800" y="1066800"/>
            <a:ext cx="6934200" cy="6469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20000"/>
              </a:spcBef>
            </a:pPr>
            <a:r>
              <a:rPr lang="en-US" sz="2800" dirty="0">
                <a:solidFill>
                  <a:srgbClr val="386750"/>
                </a:solidFill>
              </a:rPr>
              <a:t>Faculty Council Membership</a:t>
            </a:r>
          </a:p>
          <a:p>
            <a:pPr>
              <a:spcBef>
                <a:spcPct val="20000"/>
              </a:spcBef>
              <a:buFont typeface="Arial" pitchFamily="34" charset="0"/>
              <a:buChar char="•"/>
            </a:pPr>
            <a:r>
              <a:rPr lang="en-US" sz="2800" dirty="0">
                <a:solidFill>
                  <a:srgbClr val="386750"/>
                </a:solidFill>
              </a:rPr>
              <a:t> </a:t>
            </a:r>
            <a:r>
              <a:rPr lang="en-US" sz="2800" dirty="0" smtClean="0">
                <a:solidFill>
                  <a:srgbClr val="386750"/>
                </a:solidFill>
              </a:rPr>
              <a:t>Non-Voting Members (24)</a:t>
            </a:r>
            <a:endParaRPr lang="en-US" sz="2800" dirty="0">
              <a:solidFill>
                <a:srgbClr val="386750"/>
              </a:solidFill>
            </a:endParaRPr>
          </a:p>
          <a:p>
            <a:pPr lvl="1">
              <a:spcBef>
                <a:spcPct val="20000"/>
              </a:spcBef>
              <a:buFont typeface="Arial" pitchFamily="34" charset="0"/>
              <a:buChar char="•"/>
            </a:pPr>
            <a:r>
              <a:rPr lang="en-US" sz="2800" dirty="0" smtClean="0">
                <a:solidFill>
                  <a:srgbClr val="386750"/>
                </a:solidFill>
              </a:rPr>
              <a:t> The President, Vice Presidents, and Vice Provosts</a:t>
            </a:r>
          </a:p>
          <a:p>
            <a:pPr lvl="1">
              <a:spcBef>
                <a:spcPct val="20000"/>
              </a:spcBef>
              <a:buFont typeface="Arial" pitchFamily="34" charset="0"/>
              <a:buChar char="•"/>
            </a:pPr>
            <a:r>
              <a:rPr lang="en-US" sz="2800" dirty="0" smtClean="0">
                <a:solidFill>
                  <a:srgbClr val="386750"/>
                </a:solidFill>
              </a:rPr>
              <a:t> Academic Deans</a:t>
            </a:r>
          </a:p>
          <a:p>
            <a:pPr lvl="1">
              <a:spcBef>
                <a:spcPct val="20000"/>
              </a:spcBef>
              <a:buFont typeface="Arial" pitchFamily="34" charset="0"/>
              <a:buChar char="•"/>
            </a:pPr>
            <a:r>
              <a:rPr lang="en-US" sz="2800" dirty="0" smtClean="0">
                <a:solidFill>
                  <a:srgbClr val="386750"/>
                </a:solidFill>
              </a:rPr>
              <a:t> Chair of the Administrative Professional Council</a:t>
            </a:r>
          </a:p>
          <a:p>
            <a:pPr lvl="1">
              <a:spcBef>
                <a:spcPct val="20000"/>
              </a:spcBef>
              <a:buFont typeface="Arial" pitchFamily="34" charset="0"/>
              <a:buChar char="•"/>
            </a:pPr>
            <a:r>
              <a:rPr lang="en-US" sz="2800" dirty="0" smtClean="0">
                <a:solidFill>
                  <a:srgbClr val="386750"/>
                </a:solidFill>
              </a:rPr>
              <a:t> Chair of the Advisory Committee on Special and Temporary Faculty</a:t>
            </a:r>
            <a:endParaRPr lang="en-US" sz="2800" dirty="0">
              <a:solidFill>
                <a:srgbClr val="386750"/>
              </a:solidFill>
            </a:endParaRPr>
          </a:p>
          <a:p>
            <a:pPr>
              <a:spcBef>
                <a:spcPct val="20000"/>
              </a:spcBef>
            </a:pPr>
            <a:endParaRPr lang="en-US" sz="2800" dirty="0">
              <a:solidFill>
                <a:srgbClr val="386750"/>
              </a:solidFill>
            </a:endParaRPr>
          </a:p>
          <a:p>
            <a:pPr>
              <a:spcBef>
                <a:spcPct val="20000"/>
              </a:spcBef>
            </a:pPr>
            <a:endParaRPr lang="en-US" sz="2800" dirty="0">
              <a:solidFill>
                <a:srgbClr val="386750"/>
              </a:solidFill>
            </a:endParaRPr>
          </a:p>
          <a:p>
            <a:pPr>
              <a:spcBef>
                <a:spcPct val="20000"/>
              </a:spcBef>
            </a:pPr>
            <a:endParaRPr lang="en-US" sz="2800" dirty="0">
              <a:solidFill>
                <a:srgbClr val="386750"/>
              </a:solidFill>
            </a:endParaRPr>
          </a:p>
          <a:p>
            <a:pPr>
              <a:spcBef>
                <a:spcPct val="20000"/>
              </a:spcBef>
            </a:pPr>
            <a:endParaRPr lang="en-US" sz="2800" dirty="0">
              <a:solidFill>
                <a:srgbClr val="386750"/>
              </a:solidFill>
            </a:endParaRPr>
          </a:p>
        </p:txBody>
      </p:sp>
    </p:spTree>
    <p:extLst>
      <p:ext uri="{BB962C8B-B14F-4D97-AF65-F5344CB8AC3E}">
        <p14:creationId xmlns:p14="http://schemas.microsoft.com/office/powerpoint/2010/main" val="336284672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ChangeArrowheads="1"/>
          </p:cNvSpPr>
          <p:nvPr/>
        </p:nvSpPr>
        <p:spPr bwMode="auto">
          <a:xfrm>
            <a:off x="1066800" y="1066800"/>
            <a:ext cx="7467600" cy="3022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spcBef>
                <a:spcPct val="20000"/>
              </a:spcBef>
            </a:pPr>
            <a:r>
              <a:rPr lang="en-US" sz="2800" dirty="0" smtClean="0">
                <a:solidFill>
                  <a:srgbClr val="386750"/>
                </a:solidFill>
              </a:rPr>
              <a:t>Elected Faculty Council Officers</a:t>
            </a:r>
          </a:p>
          <a:p>
            <a:pPr>
              <a:spcBef>
                <a:spcPct val="20000"/>
              </a:spcBef>
            </a:pPr>
            <a:endParaRPr lang="en-US" sz="2800" dirty="0" smtClean="0">
              <a:solidFill>
                <a:srgbClr val="386750"/>
              </a:solidFill>
            </a:endParaRPr>
          </a:p>
          <a:p>
            <a:pPr>
              <a:spcBef>
                <a:spcPct val="20000"/>
              </a:spcBef>
              <a:buFont typeface="Arial" pitchFamily="34" charset="0"/>
              <a:buChar char="•"/>
            </a:pPr>
            <a:r>
              <a:rPr lang="en-US" sz="2800" dirty="0" smtClean="0">
                <a:solidFill>
                  <a:srgbClr val="386750"/>
                </a:solidFill>
              </a:rPr>
              <a:t> Chair – Tim Gallagher</a:t>
            </a:r>
            <a:endParaRPr lang="en-US" sz="2800" dirty="0">
              <a:solidFill>
                <a:srgbClr val="386750"/>
              </a:solidFill>
            </a:endParaRPr>
          </a:p>
          <a:p>
            <a:pPr>
              <a:spcBef>
                <a:spcPct val="20000"/>
              </a:spcBef>
              <a:buFont typeface="Arial" pitchFamily="34" charset="0"/>
              <a:buChar char="•"/>
            </a:pPr>
            <a:r>
              <a:rPr lang="en-US" sz="2800" dirty="0">
                <a:solidFill>
                  <a:srgbClr val="386750"/>
                </a:solidFill>
              </a:rPr>
              <a:t> </a:t>
            </a:r>
            <a:r>
              <a:rPr lang="en-US" sz="2800" dirty="0" smtClean="0">
                <a:solidFill>
                  <a:srgbClr val="386750"/>
                </a:solidFill>
              </a:rPr>
              <a:t>Vice Chair – Mary </a:t>
            </a:r>
            <a:r>
              <a:rPr lang="en-US" sz="2800" dirty="0" err="1" smtClean="0">
                <a:solidFill>
                  <a:srgbClr val="386750"/>
                </a:solidFill>
              </a:rPr>
              <a:t>Stromberger</a:t>
            </a:r>
            <a:endParaRPr lang="en-US" sz="2800" dirty="0">
              <a:solidFill>
                <a:srgbClr val="386750"/>
              </a:solidFill>
            </a:endParaRPr>
          </a:p>
          <a:p>
            <a:pPr>
              <a:spcBef>
                <a:spcPct val="20000"/>
              </a:spcBef>
              <a:buFont typeface="Arial" pitchFamily="34" charset="0"/>
              <a:buChar char="•"/>
            </a:pPr>
            <a:r>
              <a:rPr lang="en-US" sz="2800" dirty="0">
                <a:solidFill>
                  <a:srgbClr val="386750"/>
                </a:solidFill>
              </a:rPr>
              <a:t> </a:t>
            </a:r>
            <a:r>
              <a:rPr lang="en-US" sz="2800" dirty="0" smtClean="0">
                <a:solidFill>
                  <a:srgbClr val="386750"/>
                </a:solidFill>
              </a:rPr>
              <a:t>Faculty Representative to the Board of Governors – Carole </a:t>
            </a:r>
            <a:r>
              <a:rPr lang="en-US" sz="2800" dirty="0" err="1" smtClean="0">
                <a:solidFill>
                  <a:srgbClr val="386750"/>
                </a:solidFill>
              </a:rPr>
              <a:t>Makela</a:t>
            </a:r>
            <a:endParaRPr lang="en-US" sz="2800" dirty="0">
              <a:solidFill>
                <a:srgbClr val="386750"/>
              </a:solidFill>
            </a:endParaRPr>
          </a:p>
        </p:txBody>
      </p:sp>
    </p:spTree>
    <p:extLst>
      <p:ext uri="{BB962C8B-B14F-4D97-AF65-F5344CB8AC3E}">
        <p14:creationId xmlns:p14="http://schemas.microsoft.com/office/powerpoint/2010/main" val="21830638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txBox="1">
            <a:spLocks/>
          </p:cNvSpPr>
          <p:nvPr/>
        </p:nvSpPr>
        <p:spPr>
          <a:xfrm>
            <a:off x="1143000" y="1143000"/>
            <a:ext cx="6858000" cy="3429000"/>
          </a:xfrm>
          <a:prstGeom prst="rect">
            <a:avLst/>
          </a:prstGeom>
        </p:spPr>
        <p:txBody>
          <a:bodyPr>
            <a:normAutofit fontScale="92500" lnSpcReduction="20000"/>
          </a:bodyPr>
          <a:lstStyle/>
          <a:p>
            <a:pPr algn="ctr" fontAlgn="auto">
              <a:spcBef>
                <a:spcPct val="20000"/>
              </a:spcBef>
              <a:spcAft>
                <a:spcPts val="0"/>
              </a:spcAft>
              <a:defRPr/>
            </a:pPr>
            <a:r>
              <a:rPr lang="en-US" sz="3000" b="1" dirty="0">
                <a:solidFill>
                  <a:srgbClr val="386750"/>
                </a:solidFill>
              </a:rPr>
              <a:t>What is Shared Governance?</a:t>
            </a:r>
          </a:p>
          <a:p>
            <a:pPr algn="ctr" fontAlgn="auto">
              <a:spcBef>
                <a:spcPts val="0"/>
              </a:spcBef>
              <a:spcAft>
                <a:spcPts val="0"/>
              </a:spcAft>
              <a:defRPr/>
            </a:pPr>
            <a:endParaRPr lang="en-US" sz="1400" dirty="0">
              <a:solidFill>
                <a:srgbClr val="386750"/>
              </a:solidFill>
            </a:endParaRPr>
          </a:p>
          <a:p>
            <a:pPr algn="ctr" fontAlgn="auto">
              <a:spcBef>
                <a:spcPts val="0"/>
              </a:spcBef>
              <a:spcAft>
                <a:spcPts val="0"/>
              </a:spcAft>
              <a:defRPr/>
            </a:pPr>
            <a:r>
              <a:rPr lang="en-US" sz="3000" dirty="0">
                <a:solidFill>
                  <a:srgbClr val="386750"/>
                </a:solidFill>
              </a:rPr>
              <a:t>A system designed to give a voice to </a:t>
            </a:r>
            <a:r>
              <a:rPr lang="en-US" sz="3000" dirty="0" smtClean="0">
                <a:solidFill>
                  <a:srgbClr val="386750"/>
                </a:solidFill>
              </a:rPr>
              <a:t>employees and </a:t>
            </a:r>
            <a:r>
              <a:rPr lang="en-US" sz="3000" dirty="0">
                <a:solidFill>
                  <a:srgbClr val="386750"/>
                </a:solidFill>
              </a:rPr>
              <a:t>engage the entire University community through direct and representative participation in planning and decision making processes.   This system ensures all members of the University community have a seat at the table.</a:t>
            </a:r>
          </a:p>
          <a:p>
            <a:pPr fontAlgn="auto">
              <a:spcBef>
                <a:spcPct val="20000"/>
              </a:spcBef>
              <a:spcAft>
                <a:spcPts val="0"/>
              </a:spcAft>
              <a:defRPr/>
            </a:pPr>
            <a:endParaRPr lang="en-US" sz="2800" dirty="0">
              <a:solidFill>
                <a:srgbClr val="386750"/>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ChangeArrowheads="1"/>
          </p:cNvSpPr>
          <p:nvPr/>
        </p:nvSpPr>
        <p:spPr bwMode="auto">
          <a:xfrm>
            <a:off x="990600" y="609600"/>
            <a:ext cx="6934200" cy="56938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20000"/>
              </a:spcBef>
            </a:pPr>
            <a:r>
              <a:rPr lang="en-US" sz="2800" dirty="0" smtClean="0">
                <a:solidFill>
                  <a:srgbClr val="386750"/>
                </a:solidFill>
              </a:rPr>
              <a:t>Activities of Faculty Council</a:t>
            </a:r>
          </a:p>
          <a:p>
            <a:pPr>
              <a:spcBef>
                <a:spcPct val="20000"/>
              </a:spcBef>
            </a:pPr>
            <a:endParaRPr lang="en-US" sz="2800" dirty="0">
              <a:solidFill>
                <a:srgbClr val="386750"/>
              </a:solidFill>
            </a:endParaRPr>
          </a:p>
          <a:p>
            <a:pPr>
              <a:spcBef>
                <a:spcPct val="20000"/>
              </a:spcBef>
              <a:buFont typeface="Arial" pitchFamily="34" charset="0"/>
              <a:buChar char="•"/>
            </a:pPr>
            <a:r>
              <a:rPr lang="en-US" sz="2800" dirty="0">
                <a:solidFill>
                  <a:srgbClr val="386750"/>
                </a:solidFill>
              </a:rPr>
              <a:t> </a:t>
            </a:r>
            <a:r>
              <a:rPr lang="en-US" sz="2800" dirty="0" smtClean="0">
                <a:solidFill>
                  <a:srgbClr val="386750"/>
                </a:solidFill>
              </a:rPr>
              <a:t>Meet the first Tuesday of each month during the academic year (except January)</a:t>
            </a:r>
            <a:endParaRPr lang="en-US" sz="2800" dirty="0">
              <a:solidFill>
                <a:srgbClr val="386750"/>
              </a:solidFill>
            </a:endParaRPr>
          </a:p>
          <a:p>
            <a:pPr>
              <a:spcBef>
                <a:spcPct val="20000"/>
              </a:spcBef>
              <a:buFont typeface="Arial" pitchFamily="34" charset="0"/>
              <a:buChar char="•"/>
            </a:pPr>
            <a:r>
              <a:rPr lang="en-US" sz="2800" dirty="0">
                <a:solidFill>
                  <a:srgbClr val="386750"/>
                </a:solidFill>
              </a:rPr>
              <a:t> </a:t>
            </a:r>
            <a:r>
              <a:rPr lang="en-US" sz="2800" dirty="0" smtClean="0">
                <a:solidFill>
                  <a:srgbClr val="386750"/>
                </a:solidFill>
              </a:rPr>
              <a:t>Make recommendations for changes to the Academic Faculty and Administrative Professional Manual</a:t>
            </a:r>
          </a:p>
          <a:p>
            <a:pPr>
              <a:spcBef>
                <a:spcPct val="20000"/>
              </a:spcBef>
              <a:buFont typeface="Arial" pitchFamily="34" charset="0"/>
              <a:buChar char="•"/>
            </a:pPr>
            <a:r>
              <a:rPr lang="en-US" sz="2800" dirty="0" smtClean="0">
                <a:solidFill>
                  <a:srgbClr val="386750"/>
                </a:solidFill>
              </a:rPr>
              <a:t>Make changes to the General Catalog and the Graduate and Professional Bulletin</a:t>
            </a:r>
            <a:endParaRPr lang="en-US" sz="2800" dirty="0">
              <a:solidFill>
                <a:srgbClr val="386750"/>
              </a:solidFill>
            </a:endParaRPr>
          </a:p>
          <a:p>
            <a:pPr>
              <a:spcBef>
                <a:spcPct val="20000"/>
              </a:spcBef>
            </a:pPr>
            <a:endParaRPr lang="en-US" sz="2800" dirty="0">
              <a:solidFill>
                <a:srgbClr val="386750"/>
              </a:solidFill>
            </a:endParaRPr>
          </a:p>
        </p:txBody>
      </p:sp>
    </p:spTree>
    <p:extLst>
      <p:ext uri="{BB962C8B-B14F-4D97-AF65-F5344CB8AC3E}">
        <p14:creationId xmlns:p14="http://schemas.microsoft.com/office/powerpoint/2010/main" val="107502582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ChangeArrowheads="1"/>
          </p:cNvSpPr>
          <p:nvPr/>
        </p:nvSpPr>
        <p:spPr bwMode="auto">
          <a:xfrm>
            <a:off x="1066800" y="1066800"/>
            <a:ext cx="6934200" cy="36256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20000"/>
              </a:spcBef>
            </a:pPr>
            <a:r>
              <a:rPr lang="en-US" sz="2800" dirty="0" smtClean="0">
                <a:solidFill>
                  <a:srgbClr val="386750"/>
                </a:solidFill>
              </a:rPr>
              <a:t>Faculty Council Communicates With</a:t>
            </a:r>
            <a:endParaRPr lang="en-US" sz="2800" dirty="0">
              <a:solidFill>
                <a:srgbClr val="386750"/>
              </a:solidFill>
            </a:endParaRPr>
          </a:p>
          <a:p>
            <a:pPr>
              <a:spcBef>
                <a:spcPct val="20000"/>
              </a:spcBef>
              <a:buFont typeface="Arial" pitchFamily="34" charset="0"/>
              <a:buChar char="•"/>
            </a:pPr>
            <a:r>
              <a:rPr lang="en-US" sz="2800" dirty="0">
                <a:solidFill>
                  <a:srgbClr val="386750"/>
                </a:solidFill>
              </a:rPr>
              <a:t> A</a:t>
            </a:r>
            <a:r>
              <a:rPr lang="en-US" sz="2800" dirty="0" smtClean="0">
                <a:solidFill>
                  <a:srgbClr val="386750"/>
                </a:solidFill>
              </a:rPr>
              <a:t>dministrators</a:t>
            </a:r>
            <a:endParaRPr lang="en-US" sz="2800" dirty="0">
              <a:solidFill>
                <a:srgbClr val="386750"/>
              </a:solidFill>
            </a:endParaRPr>
          </a:p>
          <a:p>
            <a:pPr>
              <a:spcBef>
                <a:spcPct val="20000"/>
              </a:spcBef>
              <a:buFont typeface="Arial" pitchFamily="34" charset="0"/>
              <a:buChar char="•"/>
            </a:pPr>
            <a:r>
              <a:rPr lang="en-US" sz="2800" dirty="0">
                <a:solidFill>
                  <a:srgbClr val="386750"/>
                </a:solidFill>
              </a:rPr>
              <a:t> </a:t>
            </a:r>
            <a:r>
              <a:rPr lang="en-US" sz="2800" dirty="0" smtClean="0">
                <a:solidFill>
                  <a:srgbClr val="386750"/>
                </a:solidFill>
              </a:rPr>
              <a:t>General </a:t>
            </a:r>
            <a:r>
              <a:rPr lang="en-US" sz="2800" dirty="0">
                <a:solidFill>
                  <a:srgbClr val="386750"/>
                </a:solidFill>
              </a:rPr>
              <a:t>Counsel </a:t>
            </a:r>
          </a:p>
          <a:p>
            <a:pPr>
              <a:spcBef>
                <a:spcPct val="20000"/>
              </a:spcBef>
              <a:buFont typeface="Arial" pitchFamily="34" charset="0"/>
              <a:buChar char="•"/>
            </a:pPr>
            <a:r>
              <a:rPr lang="en-US" sz="2800" dirty="0">
                <a:solidFill>
                  <a:srgbClr val="386750"/>
                </a:solidFill>
              </a:rPr>
              <a:t> </a:t>
            </a:r>
            <a:r>
              <a:rPr lang="en-US" sz="2800" dirty="0" smtClean="0">
                <a:solidFill>
                  <a:srgbClr val="386750"/>
                </a:solidFill>
              </a:rPr>
              <a:t>Board </a:t>
            </a:r>
            <a:r>
              <a:rPr lang="en-US" sz="2800" dirty="0">
                <a:solidFill>
                  <a:srgbClr val="386750"/>
                </a:solidFill>
              </a:rPr>
              <a:t>of </a:t>
            </a:r>
            <a:r>
              <a:rPr lang="en-US" sz="2800" dirty="0" smtClean="0">
                <a:solidFill>
                  <a:srgbClr val="386750"/>
                </a:solidFill>
              </a:rPr>
              <a:t>Governors</a:t>
            </a:r>
            <a:endParaRPr lang="en-US" sz="2800" dirty="0">
              <a:solidFill>
                <a:srgbClr val="386750"/>
              </a:solidFill>
            </a:endParaRPr>
          </a:p>
          <a:p>
            <a:pPr>
              <a:spcBef>
                <a:spcPct val="20000"/>
              </a:spcBef>
              <a:buFont typeface="Arial" pitchFamily="34" charset="0"/>
              <a:buChar char="•"/>
            </a:pPr>
            <a:r>
              <a:rPr lang="en-US" sz="2800" dirty="0">
                <a:solidFill>
                  <a:srgbClr val="386750"/>
                </a:solidFill>
              </a:rPr>
              <a:t> </a:t>
            </a:r>
            <a:r>
              <a:rPr lang="en-US" sz="2800" dirty="0" smtClean="0">
                <a:solidFill>
                  <a:srgbClr val="386750"/>
                </a:solidFill>
              </a:rPr>
              <a:t>Administrative Professional Council</a:t>
            </a:r>
          </a:p>
          <a:p>
            <a:pPr>
              <a:spcBef>
                <a:spcPct val="20000"/>
              </a:spcBef>
              <a:buFont typeface="Arial" pitchFamily="34" charset="0"/>
              <a:buChar char="•"/>
            </a:pPr>
            <a:r>
              <a:rPr lang="en-US" sz="2800" dirty="0" smtClean="0">
                <a:solidFill>
                  <a:srgbClr val="386750"/>
                </a:solidFill>
              </a:rPr>
              <a:t> Classified Personnel Council</a:t>
            </a:r>
          </a:p>
          <a:p>
            <a:pPr>
              <a:spcBef>
                <a:spcPct val="20000"/>
              </a:spcBef>
              <a:buFont typeface="Arial" pitchFamily="34" charset="0"/>
              <a:buChar char="•"/>
            </a:pPr>
            <a:r>
              <a:rPr lang="en-US" sz="2800" dirty="0" smtClean="0">
                <a:solidFill>
                  <a:srgbClr val="386750"/>
                </a:solidFill>
              </a:rPr>
              <a:t> Other Stakeholders</a:t>
            </a:r>
            <a:endParaRPr lang="en-US" sz="2800" dirty="0">
              <a:solidFill>
                <a:srgbClr val="386750"/>
              </a:solidFill>
            </a:endParaRPr>
          </a:p>
        </p:txBody>
      </p:sp>
    </p:spTree>
    <p:extLst>
      <p:ext uri="{BB962C8B-B14F-4D97-AF65-F5344CB8AC3E}">
        <p14:creationId xmlns:p14="http://schemas.microsoft.com/office/powerpoint/2010/main" val="29092060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ChangeArrowheads="1"/>
          </p:cNvSpPr>
          <p:nvPr/>
        </p:nvSpPr>
        <p:spPr bwMode="auto">
          <a:xfrm>
            <a:off x="1143000" y="1143000"/>
            <a:ext cx="7086600" cy="3754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2800" dirty="0">
                <a:solidFill>
                  <a:srgbClr val="386750"/>
                </a:solidFill>
              </a:rPr>
              <a:t>There are </a:t>
            </a:r>
            <a:r>
              <a:rPr lang="en-US" sz="2800" dirty="0" smtClean="0">
                <a:solidFill>
                  <a:srgbClr val="386750"/>
                </a:solidFill>
              </a:rPr>
              <a:t>three (3) </a:t>
            </a:r>
            <a:r>
              <a:rPr lang="en-US" sz="2800" dirty="0">
                <a:solidFill>
                  <a:srgbClr val="386750"/>
                </a:solidFill>
              </a:rPr>
              <a:t>bodies that act as the vehicle through which Colorado State University employees participate in shared </a:t>
            </a:r>
            <a:r>
              <a:rPr lang="en-US" sz="2800" dirty="0" smtClean="0">
                <a:solidFill>
                  <a:srgbClr val="386750"/>
                </a:solidFill>
              </a:rPr>
              <a:t>governance:</a:t>
            </a:r>
            <a:endParaRPr lang="en-US" sz="2800" dirty="0">
              <a:solidFill>
                <a:srgbClr val="386750"/>
              </a:solidFill>
            </a:endParaRPr>
          </a:p>
          <a:p>
            <a:r>
              <a:rPr lang="en-US" sz="1400" dirty="0">
                <a:solidFill>
                  <a:srgbClr val="386750"/>
                </a:solidFill>
              </a:rPr>
              <a:t>     </a:t>
            </a:r>
          </a:p>
          <a:p>
            <a:pPr>
              <a:buFont typeface="Arial" pitchFamily="34" charset="0"/>
              <a:buChar char="•"/>
            </a:pPr>
            <a:r>
              <a:rPr lang="en-US" sz="2800" dirty="0">
                <a:solidFill>
                  <a:srgbClr val="386750"/>
                </a:solidFill>
              </a:rPr>
              <a:t> Administrative Professional Council (APC)</a:t>
            </a:r>
          </a:p>
          <a:p>
            <a:pPr>
              <a:buFont typeface="Arial" pitchFamily="34" charset="0"/>
              <a:buChar char="•"/>
            </a:pPr>
            <a:endParaRPr lang="en-US" sz="1400" dirty="0">
              <a:solidFill>
                <a:srgbClr val="386750"/>
              </a:solidFill>
            </a:endParaRPr>
          </a:p>
          <a:p>
            <a:pPr>
              <a:buFont typeface="Arial" pitchFamily="34" charset="0"/>
              <a:buChar char="•"/>
            </a:pPr>
            <a:r>
              <a:rPr lang="en-US" sz="2800" dirty="0">
                <a:solidFill>
                  <a:srgbClr val="386750"/>
                </a:solidFill>
              </a:rPr>
              <a:t> Classified Personnel Council (CPC)</a:t>
            </a:r>
          </a:p>
          <a:p>
            <a:pPr>
              <a:buFont typeface="Arial" pitchFamily="34" charset="0"/>
              <a:buChar char="•"/>
            </a:pPr>
            <a:endParaRPr lang="en-US" sz="1400" dirty="0">
              <a:solidFill>
                <a:srgbClr val="386750"/>
              </a:solidFill>
            </a:endParaRPr>
          </a:p>
          <a:p>
            <a:pPr>
              <a:buFont typeface="Arial" pitchFamily="34" charset="0"/>
              <a:buChar char="•"/>
            </a:pPr>
            <a:r>
              <a:rPr lang="en-US" sz="2800" dirty="0">
                <a:solidFill>
                  <a:srgbClr val="386750"/>
                </a:solidFill>
              </a:rPr>
              <a:t> Faculty </a:t>
            </a:r>
            <a:r>
              <a:rPr lang="en-US" sz="2800" dirty="0" smtClean="0">
                <a:solidFill>
                  <a:srgbClr val="386750"/>
                </a:solidFill>
              </a:rPr>
              <a:t>Council (FC)</a:t>
            </a:r>
            <a:endParaRPr lang="en-US" sz="2800" dirty="0">
              <a:solidFill>
                <a:srgbClr val="38675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ChangeArrowheads="1"/>
          </p:cNvSpPr>
          <p:nvPr/>
        </p:nvSpPr>
        <p:spPr bwMode="auto">
          <a:xfrm>
            <a:off x="1143000" y="1143000"/>
            <a:ext cx="6858000" cy="436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20000"/>
              </a:spcBef>
            </a:pPr>
            <a:r>
              <a:rPr lang="en-US" sz="2800" dirty="0">
                <a:solidFill>
                  <a:srgbClr val="386750"/>
                </a:solidFill>
              </a:rPr>
              <a:t>Total University Employees¹:</a:t>
            </a:r>
          </a:p>
          <a:p>
            <a:pPr>
              <a:spcBef>
                <a:spcPct val="20000"/>
              </a:spcBef>
            </a:pPr>
            <a:endParaRPr lang="en-US" sz="1400" dirty="0">
              <a:solidFill>
                <a:srgbClr val="386750"/>
              </a:solidFill>
            </a:endParaRPr>
          </a:p>
          <a:p>
            <a:pPr>
              <a:spcBef>
                <a:spcPct val="20000"/>
              </a:spcBef>
              <a:buFont typeface="Arial" pitchFamily="34" charset="0"/>
              <a:buChar char="•"/>
            </a:pPr>
            <a:r>
              <a:rPr lang="en-US" sz="2800" dirty="0">
                <a:solidFill>
                  <a:srgbClr val="386750"/>
                </a:solidFill>
              </a:rPr>
              <a:t> Administrative Professionals 	</a:t>
            </a:r>
            <a:r>
              <a:rPr lang="en-US" sz="2800" dirty="0" smtClean="0">
                <a:solidFill>
                  <a:srgbClr val="386750"/>
                </a:solidFill>
              </a:rPr>
              <a:t>2,357</a:t>
            </a:r>
            <a:endParaRPr lang="en-US" sz="2800" dirty="0">
              <a:solidFill>
                <a:srgbClr val="386750"/>
              </a:solidFill>
            </a:endParaRPr>
          </a:p>
          <a:p>
            <a:pPr>
              <a:spcBef>
                <a:spcPct val="20000"/>
              </a:spcBef>
              <a:buFont typeface="Arial" pitchFamily="34" charset="0"/>
              <a:buChar char="•"/>
            </a:pPr>
            <a:r>
              <a:rPr lang="en-US" sz="2800" dirty="0">
                <a:solidFill>
                  <a:srgbClr val="386750"/>
                </a:solidFill>
              </a:rPr>
              <a:t> Classified Personnel			1</a:t>
            </a:r>
            <a:r>
              <a:rPr lang="en-US" sz="2800" dirty="0" smtClean="0">
                <a:solidFill>
                  <a:srgbClr val="386750"/>
                </a:solidFill>
              </a:rPr>
              <a:t>,940</a:t>
            </a:r>
            <a:endParaRPr lang="en-US" sz="2800" dirty="0">
              <a:solidFill>
                <a:srgbClr val="386750"/>
              </a:solidFill>
            </a:endParaRPr>
          </a:p>
          <a:p>
            <a:pPr>
              <a:spcBef>
                <a:spcPct val="20000"/>
              </a:spcBef>
              <a:buFont typeface="Arial" pitchFamily="34" charset="0"/>
              <a:buChar char="•"/>
            </a:pPr>
            <a:r>
              <a:rPr lang="en-US" sz="2800" dirty="0">
                <a:solidFill>
                  <a:srgbClr val="386750"/>
                </a:solidFill>
              </a:rPr>
              <a:t> Faculty					</a:t>
            </a:r>
            <a:r>
              <a:rPr lang="en-US" sz="2800" dirty="0" smtClean="0">
                <a:solidFill>
                  <a:srgbClr val="386750"/>
                </a:solidFill>
              </a:rPr>
              <a:t>1,559</a:t>
            </a:r>
            <a:endParaRPr lang="en-US" sz="2800" dirty="0">
              <a:solidFill>
                <a:srgbClr val="386750"/>
              </a:solidFill>
            </a:endParaRPr>
          </a:p>
          <a:p>
            <a:pPr>
              <a:spcBef>
                <a:spcPct val="20000"/>
              </a:spcBef>
              <a:buFont typeface="Arial" pitchFamily="34" charset="0"/>
              <a:buChar char="•"/>
            </a:pPr>
            <a:r>
              <a:rPr lang="en-US" sz="2800" dirty="0">
                <a:solidFill>
                  <a:srgbClr val="386750"/>
                </a:solidFill>
              </a:rPr>
              <a:t> Post Doctorates			   </a:t>
            </a:r>
            <a:r>
              <a:rPr lang="en-US" sz="2800" dirty="0" smtClean="0">
                <a:solidFill>
                  <a:srgbClr val="386750"/>
                </a:solidFill>
              </a:rPr>
              <a:t>193</a:t>
            </a:r>
            <a:endParaRPr lang="en-US" sz="2800" dirty="0">
              <a:solidFill>
                <a:srgbClr val="386750"/>
              </a:solidFill>
            </a:endParaRPr>
          </a:p>
          <a:p>
            <a:pPr>
              <a:spcBef>
                <a:spcPct val="20000"/>
              </a:spcBef>
              <a:buFont typeface="Arial" pitchFamily="34" charset="0"/>
              <a:buChar char="•"/>
            </a:pPr>
            <a:r>
              <a:rPr lang="en-US" sz="2800" dirty="0">
                <a:solidFill>
                  <a:srgbClr val="386750"/>
                </a:solidFill>
              </a:rPr>
              <a:t> Other Salaried Employees		  </a:t>
            </a:r>
            <a:r>
              <a:rPr lang="en-US" sz="2800" dirty="0" smtClean="0">
                <a:solidFill>
                  <a:srgbClr val="386750"/>
                </a:solidFill>
              </a:rPr>
              <a:t> 149</a:t>
            </a:r>
            <a:endParaRPr lang="en-US" sz="2800" dirty="0">
              <a:solidFill>
                <a:srgbClr val="386750"/>
              </a:solidFill>
            </a:endParaRPr>
          </a:p>
          <a:p>
            <a:pPr>
              <a:spcBef>
                <a:spcPct val="20000"/>
              </a:spcBef>
              <a:buFont typeface="Arial" pitchFamily="34" charset="0"/>
              <a:buChar char="•"/>
            </a:pPr>
            <a:r>
              <a:rPr lang="en-US" sz="2800" dirty="0">
                <a:solidFill>
                  <a:srgbClr val="386750"/>
                </a:solidFill>
              </a:rPr>
              <a:t> Total Employees			</a:t>
            </a:r>
            <a:r>
              <a:rPr lang="en-US" sz="2800" dirty="0" smtClean="0">
                <a:solidFill>
                  <a:srgbClr val="386750"/>
                </a:solidFill>
              </a:rPr>
              <a:t>6,198</a:t>
            </a:r>
            <a:endParaRPr lang="en-US" sz="2800" dirty="0">
              <a:solidFill>
                <a:srgbClr val="386750"/>
              </a:solidFill>
            </a:endParaRPr>
          </a:p>
          <a:p>
            <a:pPr algn="ctr">
              <a:spcBef>
                <a:spcPct val="20000"/>
              </a:spcBef>
            </a:pPr>
            <a:endParaRPr lang="en-US" sz="1400" dirty="0">
              <a:solidFill>
                <a:srgbClr val="386750"/>
              </a:solidFill>
            </a:endParaRPr>
          </a:p>
          <a:p>
            <a:pPr>
              <a:spcBef>
                <a:spcPct val="20000"/>
              </a:spcBef>
            </a:pPr>
            <a:r>
              <a:rPr lang="en-US" sz="1400" dirty="0">
                <a:solidFill>
                  <a:srgbClr val="386750"/>
                </a:solidFill>
              </a:rPr>
              <a:t>¹ </a:t>
            </a:r>
            <a:r>
              <a:rPr lang="en-US" sz="1200" dirty="0">
                <a:solidFill>
                  <a:srgbClr val="386750"/>
                </a:solidFill>
              </a:rPr>
              <a:t>The Fact Book </a:t>
            </a:r>
            <a:r>
              <a:rPr lang="en-US" sz="1200" dirty="0" smtClean="0">
                <a:solidFill>
                  <a:srgbClr val="386750"/>
                </a:solidFill>
              </a:rPr>
              <a:t>2011-12, </a:t>
            </a:r>
            <a:r>
              <a:rPr lang="en-US" sz="1200" dirty="0">
                <a:solidFill>
                  <a:srgbClr val="386750"/>
                </a:solidFill>
              </a:rPr>
              <a:t>Institutional Research, October </a:t>
            </a:r>
            <a:r>
              <a:rPr lang="en-US" sz="1200" dirty="0" smtClean="0">
                <a:solidFill>
                  <a:srgbClr val="386750"/>
                </a:solidFill>
              </a:rPr>
              <a:t>2011</a:t>
            </a:r>
            <a:endParaRPr lang="en-US" sz="1200" dirty="0">
              <a:solidFill>
                <a:srgbClr val="38675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ChangeArrowheads="1"/>
          </p:cNvSpPr>
          <p:nvPr/>
        </p:nvSpPr>
        <p:spPr bwMode="auto">
          <a:xfrm>
            <a:off x="838200" y="1125538"/>
            <a:ext cx="7467600" cy="3841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2800" dirty="0">
                <a:solidFill>
                  <a:srgbClr val="386750"/>
                </a:solidFill>
              </a:rPr>
              <a:t>Become Involved in Shared Governance:</a:t>
            </a:r>
          </a:p>
          <a:p>
            <a:endParaRPr lang="en-US" sz="1400" dirty="0">
              <a:solidFill>
                <a:srgbClr val="386750"/>
              </a:solidFill>
            </a:endParaRPr>
          </a:p>
          <a:p>
            <a:pPr>
              <a:spcBef>
                <a:spcPct val="20000"/>
              </a:spcBef>
              <a:buFont typeface="Arial" pitchFamily="34" charset="0"/>
              <a:buChar char="•"/>
            </a:pPr>
            <a:r>
              <a:rPr lang="en-US" sz="2800" dirty="0">
                <a:solidFill>
                  <a:srgbClr val="386750"/>
                </a:solidFill>
              </a:rPr>
              <a:t> Serve as a representative for your area</a:t>
            </a:r>
          </a:p>
          <a:p>
            <a:pPr>
              <a:spcBef>
                <a:spcPct val="20000"/>
              </a:spcBef>
              <a:buFont typeface="Arial" pitchFamily="34" charset="0"/>
              <a:buChar char="•"/>
            </a:pPr>
            <a:r>
              <a:rPr lang="en-US" sz="2800" dirty="0">
                <a:solidFill>
                  <a:srgbClr val="386750"/>
                </a:solidFill>
              </a:rPr>
              <a:t> Vote in the elections</a:t>
            </a:r>
          </a:p>
          <a:p>
            <a:pPr>
              <a:spcBef>
                <a:spcPct val="20000"/>
              </a:spcBef>
              <a:buFont typeface="Arial" pitchFamily="34" charset="0"/>
              <a:buChar char="•"/>
            </a:pPr>
            <a:r>
              <a:rPr lang="en-US" sz="2800" dirty="0">
                <a:solidFill>
                  <a:srgbClr val="386750"/>
                </a:solidFill>
              </a:rPr>
              <a:t> Attend meetings and events</a:t>
            </a:r>
          </a:p>
          <a:p>
            <a:pPr>
              <a:spcBef>
                <a:spcPct val="20000"/>
              </a:spcBef>
              <a:buFont typeface="Arial" pitchFamily="34" charset="0"/>
              <a:buChar char="•"/>
            </a:pPr>
            <a:r>
              <a:rPr lang="en-US" sz="2800" dirty="0">
                <a:solidFill>
                  <a:srgbClr val="386750"/>
                </a:solidFill>
              </a:rPr>
              <a:t> Get to know your council representatives</a:t>
            </a:r>
          </a:p>
          <a:p>
            <a:pPr>
              <a:spcBef>
                <a:spcPct val="20000"/>
              </a:spcBef>
              <a:buFont typeface="Arial" pitchFamily="34" charset="0"/>
              <a:buChar char="•"/>
            </a:pPr>
            <a:r>
              <a:rPr lang="en-US" sz="2800" dirty="0">
                <a:solidFill>
                  <a:srgbClr val="386750"/>
                </a:solidFill>
              </a:rPr>
              <a:t> Nominate someone to serve on your council</a:t>
            </a:r>
          </a:p>
          <a:p>
            <a:pPr>
              <a:spcBef>
                <a:spcPct val="20000"/>
              </a:spcBef>
              <a:buFont typeface="Arial" pitchFamily="34" charset="0"/>
              <a:buChar char="•"/>
            </a:pPr>
            <a:r>
              <a:rPr lang="en-US" sz="2800" dirty="0">
                <a:solidFill>
                  <a:srgbClr val="386750"/>
                </a:solidFill>
              </a:rPr>
              <a:t> Serve on committees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ChangeArrowheads="1"/>
          </p:cNvSpPr>
          <p:nvPr/>
        </p:nvSpPr>
        <p:spPr bwMode="auto">
          <a:xfrm>
            <a:off x="762000" y="533400"/>
            <a:ext cx="7620000" cy="53060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2800" dirty="0">
                <a:solidFill>
                  <a:srgbClr val="386750"/>
                </a:solidFill>
              </a:rPr>
              <a:t>APC, CPC and Faculty Council Representation on University Committees:</a:t>
            </a:r>
          </a:p>
          <a:p>
            <a:endParaRPr lang="en-US" sz="1400" dirty="0">
              <a:solidFill>
                <a:srgbClr val="386750"/>
              </a:solidFill>
            </a:endParaRPr>
          </a:p>
          <a:p>
            <a:pPr>
              <a:spcBef>
                <a:spcPct val="20000"/>
              </a:spcBef>
              <a:buFont typeface="Arial" pitchFamily="34" charset="0"/>
              <a:buChar char="•"/>
            </a:pPr>
            <a:r>
              <a:rPr lang="en-US" sz="2800" dirty="0" smtClean="0">
                <a:solidFill>
                  <a:srgbClr val="386750"/>
                </a:solidFill>
              </a:rPr>
              <a:t> Benefits </a:t>
            </a:r>
            <a:r>
              <a:rPr lang="en-US" sz="2800" dirty="0">
                <a:solidFill>
                  <a:srgbClr val="386750"/>
                </a:solidFill>
              </a:rPr>
              <a:t>Committee</a:t>
            </a:r>
          </a:p>
          <a:p>
            <a:pPr>
              <a:spcBef>
                <a:spcPct val="20000"/>
              </a:spcBef>
              <a:buFont typeface="Arial" pitchFamily="34" charset="0"/>
              <a:buChar char="•"/>
            </a:pPr>
            <a:r>
              <a:rPr lang="en-US" sz="2800" dirty="0">
                <a:solidFill>
                  <a:srgbClr val="386750"/>
                </a:solidFill>
              </a:rPr>
              <a:t> Committee on Strategic &amp; Financial Planning</a:t>
            </a:r>
          </a:p>
          <a:p>
            <a:pPr>
              <a:spcBef>
                <a:spcPct val="20000"/>
              </a:spcBef>
              <a:buFont typeface="Arial" pitchFamily="34" charset="0"/>
              <a:buChar char="•"/>
            </a:pPr>
            <a:r>
              <a:rPr lang="en-US" sz="2800" dirty="0" smtClean="0">
                <a:solidFill>
                  <a:srgbClr val="386750"/>
                </a:solidFill>
              </a:rPr>
              <a:t> Employee Appreciation Board </a:t>
            </a:r>
          </a:p>
          <a:p>
            <a:pPr>
              <a:spcBef>
                <a:spcPct val="20000"/>
              </a:spcBef>
              <a:buFont typeface="Arial" pitchFamily="34" charset="0"/>
              <a:buChar char="•"/>
            </a:pPr>
            <a:r>
              <a:rPr lang="en-US" sz="2800" dirty="0" smtClean="0">
                <a:solidFill>
                  <a:srgbClr val="386750"/>
                </a:solidFill>
              </a:rPr>
              <a:t> Parking Services &amp; Parking Appeals</a:t>
            </a:r>
            <a:endParaRPr lang="en-US" sz="2800" dirty="0">
              <a:solidFill>
                <a:srgbClr val="386750"/>
              </a:solidFill>
            </a:endParaRPr>
          </a:p>
          <a:p>
            <a:pPr>
              <a:spcBef>
                <a:spcPct val="20000"/>
              </a:spcBef>
              <a:buFont typeface="Arial" pitchFamily="34" charset="0"/>
              <a:buChar char="•"/>
            </a:pPr>
            <a:r>
              <a:rPr lang="en-US" sz="2800" dirty="0">
                <a:solidFill>
                  <a:srgbClr val="386750"/>
                </a:solidFill>
              </a:rPr>
              <a:t> Physical Development</a:t>
            </a:r>
          </a:p>
          <a:p>
            <a:pPr>
              <a:spcBef>
                <a:spcPct val="20000"/>
              </a:spcBef>
              <a:buFont typeface="Arial" pitchFamily="34" charset="0"/>
              <a:buChar char="•"/>
            </a:pPr>
            <a:r>
              <a:rPr lang="en-US" sz="2800" dirty="0">
                <a:solidFill>
                  <a:srgbClr val="386750"/>
                </a:solidFill>
              </a:rPr>
              <a:t> </a:t>
            </a:r>
            <a:r>
              <a:rPr lang="en-US" sz="2800" dirty="0" smtClean="0">
                <a:solidFill>
                  <a:srgbClr val="386750"/>
                </a:solidFill>
              </a:rPr>
              <a:t>Safety Assessment Subcommittee </a:t>
            </a:r>
            <a:endParaRPr lang="en-US" sz="2800" dirty="0">
              <a:solidFill>
                <a:srgbClr val="386750"/>
              </a:solidFill>
            </a:endParaRPr>
          </a:p>
          <a:p>
            <a:pPr>
              <a:spcBef>
                <a:spcPct val="20000"/>
              </a:spcBef>
              <a:buFont typeface="Arial" pitchFamily="34" charset="0"/>
              <a:buChar char="•"/>
            </a:pPr>
            <a:r>
              <a:rPr lang="en-US" sz="2800" dirty="0" smtClean="0">
                <a:solidFill>
                  <a:srgbClr val="386750"/>
                </a:solidFill>
              </a:rPr>
              <a:t> Search </a:t>
            </a:r>
            <a:r>
              <a:rPr lang="en-US" sz="2800" dirty="0">
                <a:solidFill>
                  <a:srgbClr val="386750"/>
                </a:solidFill>
              </a:rPr>
              <a:t>Committees</a:t>
            </a:r>
          </a:p>
          <a:p>
            <a:pPr>
              <a:spcBef>
                <a:spcPct val="20000"/>
              </a:spcBef>
            </a:pPr>
            <a:endParaRPr lang="en-US" sz="2800" dirty="0">
              <a:solidFill>
                <a:srgbClr val="38675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ChangeArrowheads="1"/>
          </p:cNvSpPr>
          <p:nvPr/>
        </p:nvSpPr>
        <p:spPr bwMode="auto">
          <a:xfrm>
            <a:off x="1066800" y="457200"/>
            <a:ext cx="7162800" cy="57554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sz="3200" b="1" dirty="0">
                <a:solidFill>
                  <a:srgbClr val="386750"/>
                </a:solidFill>
                <a:latin typeface="Garamond Premr Pro Smbd"/>
              </a:rPr>
              <a:t>Administrative Professional Council</a:t>
            </a:r>
          </a:p>
          <a:p>
            <a:pPr algn="ctr"/>
            <a:r>
              <a:rPr lang="en-US" sz="1600" b="1" i="1" dirty="0" smtClean="0">
                <a:solidFill>
                  <a:srgbClr val="386750"/>
                </a:solidFill>
                <a:latin typeface="Garamond Premr Pro Smbd"/>
              </a:rPr>
              <a:t>Established in 1992</a:t>
            </a:r>
          </a:p>
          <a:p>
            <a:pPr algn="ctr"/>
            <a:endParaRPr lang="en-US" sz="1600" b="1" i="1" dirty="0">
              <a:solidFill>
                <a:srgbClr val="386750"/>
              </a:solidFill>
              <a:latin typeface="Garamond Premr Pro Smbd"/>
            </a:endParaRPr>
          </a:p>
          <a:p>
            <a:pPr algn="ctr"/>
            <a:r>
              <a:rPr lang="en-US" sz="3200" i="1" dirty="0">
                <a:solidFill>
                  <a:srgbClr val="386750"/>
                </a:solidFill>
                <a:latin typeface="Garamond Premr Pro Smbd"/>
              </a:rPr>
              <a:t>Promoting the interests of administrative professionals by ensuring they have a strong, well-informed voice in University governance, budgeting and planning.</a:t>
            </a:r>
          </a:p>
          <a:p>
            <a:pPr algn="ctr"/>
            <a:endParaRPr lang="en-US" sz="1600" b="1" i="1" dirty="0">
              <a:solidFill>
                <a:srgbClr val="386750"/>
              </a:solidFill>
              <a:latin typeface="Garamond Premr Pro Smbd"/>
            </a:endParaRPr>
          </a:p>
          <a:p>
            <a:pPr algn="ctr"/>
            <a:endParaRPr lang="en-US" sz="1600" b="1" i="1" dirty="0">
              <a:solidFill>
                <a:srgbClr val="386750"/>
              </a:solidFill>
              <a:latin typeface="Garamond Premr Pro Smbd"/>
            </a:endParaRPr>
          </a:p>
          <a:p>
            <a:pPr algn="ctr"/>
            <a:r>
              <a:rPr lang="en-US" sz="2000" b="1" dirty="0" smtClean="0">
                <a:solidFill>
                  <a:srgbClr val="386750"/>
                </a:solidFill>
                <a:latin typeface="Garamond Premr Pro Smbd"/>
              </a:rPr>
              <a:t>David Mornes, Chair</a:t>
            </a:r>
          </a:p>
          <a:p>
            <a:pPr algn="ctr"/>
            <a:r>
              <a:rPr lang="en-US" sz="2000" b="1" dirty="0" smtClean="0">
                <a:solidFill>
                  <a:srgbClr val="386750"/>
                </a:solidFill>
                <a:latin typeface="Garamond Premr Pro Smbd"/>
              </a:rPr>
              <a:t>Toni-Lee </a:t>
            </a:r>
            <a:r>
              <a:rPr lang="en-US" sz="2000" b="1" dirty="0" err="1" smtClean="0">
                <a:solidFill>
                  <a:srgbClr val="386750"/>
                </a:solidFill>
                <a:latin typeface="Garamond Premr Pro Smbd"/>
              </a:rPr>
              <a:t>Viney</a:t>
            </a:r>
            <a:r>
              <a:rPr lang="en-US" sz="2000" b="1" dirty="0" smtClean="0">
                <a:solidFill>
                  <a:srgbClr val="386750"/>
                </a:solidFill>
                <a:latin typeface="Garamond Premr Pro Smbd"/>
              </a:rPr>
              <a:t>, Vice Chair</a:t>
            </a:r>
          </a:p>
          <a:p>
            <a:pPr algn="ctr"/>
            <a:endParaRPr lang="en-US" sz="2000" b="1" dirty="0">
              <a:solidFill>
                <a:srgbClr val="386750"/>
              </a:solidFill>
              <a:latin typeface="Garamond Premr Pro Smbd"/>
            </a:endParaRPr>
          </a:p>
          <a:p>
            <a:pPr algn="ctr"/>
            <a:r>
              <a:rPr lang="en-US" sz="2000" b="1" dirty="0">
                <a:solidFill>
                  <a:srgbClr val="386750"/>
                </a:solidFill>
                <a:hlinkClick r:id="rId2"/>
              </a:rPr>
              <a:t>http://ap.colostate.edu/</a:t>
            </a:r>
            <a:endParaRPr lang="en-US" sz="2000" b="1" dirty="0">
              <a:solidFill>
                <a:srgbClr val="386750"/>
              </a:solidFill>
            </a:endParaRPr>
          </a:p>
          <a:p>
            <a:pPr algn="ctr"/>
            <a:endParaRPr lang="en-US" sz="3200" b="1" dirty="0">
              <a:solidFill>
                <a:srgbClr val="386750"/>
              </a:solidFill>
              <a:latin typeface="Garamond Premr Pro Smbd"/>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ChangeArrowheads="1"/>
          </p:cNvSpPr>
          <p:nvPr/>
        </p:nvSpPr>
        <p:spPr bwMode="auto">
          <a:xfrm>
            <a:off x="1066800" y="1066800"/>
            <a:ext cx="6934200" cy="483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sz="2800" b="1" dirty="0">
                <a:solidFill>
                  <a:srgbClr val="386750"/>
                </a:solidFill>
                <a:latin typeface="Garamond Premr Pro Smbd"/>
              </a:rPr>
              <a:t>Administrative Professional Council</a:t>
            </a:r>
          </a:p>
          <a:p>
            <a:pPr>
              <a:spcBef>
                <a:spcPct val="20000"/>
              </a:spcBef>
              <a:buFont typeface="Arial" pitchFamily="34" charset="0"/>
              <a:buChar char="•"/>
            </a:pPr>
            <a:endParaRPr lang="en-US" sz="2800" dirty="0">
              <a:solidFill>
                <a:srgbClr val="386750"/>
              </a:solidFill>
            </a:endParaRPr>
          </a:p>
          <a:p>
            <a:pPr>
              <a:spcBef>
                <a:spcPct val="20000"/>
              </a:spcBef>
              <a:buFont typeface="Arial" pitchFamily="34" charset="0"/>
              <a:buChar char="•"/>
            </a:pPr>
            <a:r>
              <a:rPr lang="en-US" sz="2800" i="1" dirty="0">
                <a:solidFill>
                  <a:srgbClr val="386750"/>
                </a:solidFill>
              </a:rPr>
              <a:t> Elected body of representatives </a:t>
            </a:r>
            <a:r>
              <a:rPr lang="en-US" sz="2800" i="1" dirty="0" smtClean="0">
                <a:solidFill>
                  <a:srgbClr val="386750"/>
                </a:solidFill>
              </a:rPr>
              <a:t>(37) from </a:t>
            </a:r>
            <a:r>
              <a:rPr lang="en-US" sz="2800" i="1" dirty="0">
                <a:solidFill>
                  <a:srgbClr val="386750"/>
                </a:solidFill>
              </a:rPr>
              <a:t>all University areas</a:t>
            </a:r>
          </a:p>
          <a:p>
            <a:pPr>
              <a:spcBef>
                <a:spcPct val="20000"/>
              </a:spcBef>
              <a:buFont typeface="Arial" pitchFamily="34" charset="0"/>
              <a:buChar char="•"/>
            </a:pPr>
            <a:r>
              <a:rPr lang="en-US" sz="2800" i="1" dirty="0">
                <a:solidFill>
                  <a:srgbClr val="386750"/>
                </a:solidFill>
              </a:rPr>
              <a:t> Collaborates with University administrators, Faculty Council, Classified </a:t>
            </a:r>
            <a:r>
              <a:rPr lang="en-US" sz="2800" i="1" dirty="0" smtClean="0">
                <a:solidFill>
                  <a:srgbClr val="386750"/>
                </a:solidFill>
              </a:rPr>
              <a:t>Personnel </a:t>
            </a:r>
            <a:r>
              <a:rPr lang="en-US" sz="2800" i="1" dirty="0">
                <a:solidFill>
                  <a:srgbClr val="386750"/>
                </a:solidFill>
              </a:rPr>
              <a:t>Council and other organizations</a:t>
            </a:r>
          </a:p>
          <a:p>
            <a:pPr>
              <a:spcBef>
                <a:spcPct val="20000"/>
              </a:spcBef>
              <a:buFont typeface="Arial" pitchFamily="34" charset="0"/>
              <a:buChar char="•"/>
            </a:pPr>
            <a:r>
              <a:rPr lang="en-US" sz="2800" i="1" dirty="0">
                <a:solidFill>
                  <a:srgbClr val="386750"/>
                </a:solidFill>
              </a:rPr>
              <a:t> Provides opportunities for networking and public service</a:t>
            </a:r>
          </a:p>
          <a:p>
            <a:pPr>
              <a:spcBef>
                <a:spcPct val="20000"/>
              </a:spcBef>
            </a:pPr>
            <a:endParaRPr lang="en-US" sz="2800" dirty="0">
              <a:solidFill>
                <a:srgbClr val="38675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ChangeArrowheads="1"/>
          </p:cNvSpPr>
          <p:nvPr/>
        </p:nvSpPr>
        <p:spPr bwMode="auto">
          <a:xfrm>
            <a:off x="1143000" y="381000"/>
            <a:ext cx="6832600" cy="54353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sz="2800" b="1" dirty="0">
                <a:solidFill>
                  <a:srgbClr val="386750"/>
                </a:solidFill>
                <a:latin typeface="Garamond Premr Pro Smbd"/>
              </a:rPr>
              <a:t>Administrative </a:t>
            </a:r>
            <a:r>
              <a:rPr lang="en-US" sz="2800" b="1" dirty="0" smtClean="0">
                <a:solidFill>
                  <a:srgbClr val="386750"/>
                </a:solidFill>
                <a:latin typeface="Garamond Premr Pro Smbd"/>
              </a:rPr>
              <a:t>Professionals</a:t>
            </a:r>
            <a:endParaRPr lang="en-US" sz="2800" b="1" dirty="0">
              <a:solidFill>
                <a:srgbClr val="386750"/>
              </a:solidFill>
              <a:latin typeface="Garamond Premr Pro Smbd"/>
            </a:endParaRPr>
          </a:p>
          <a:p>
            <a:pPr algn="ctr"/>
            <a:r>
              <a:rPr lang="en-US" sz="2800" b="1" dirty="0">
                <a:solidFill>
                  <a:srgbClr val="386750"/>
                </a:solidFill>
                <a:latin typeface="Garamond Premr Pro Smbd"/>
              </a:rPr>
              <a:t>Who Are We?</a:t>
            </a:r>
          </a:p>
          <a:p>
            <a:pPr algn="ctr"/>
            <a:endParaRPr lang="en-US" sz="2800" b="1" dirty="0">
              <a:solidFill>
                <a:srgbClr val="386750"/>
              </a:solidFill>
              <a:latin typeface="Garamond Premr Pro Smbd"/>
            </a:endParaRPr>
          </a:p>
          <a:p>
            <a:pPr>
              <a:spcBef>
                <a:spcPct val="20000"/>
              </a:spcBef>
              <a:buFont typeface="Arial" pitchFamily="34" charset="0"/>
              <a:buChar char="•"/>
            </a:pPr>
            <a:r>
              <a:rPr lang="en-US" sz="2800" dirty="0">
                <a:solidFill>
                  <a:srgbClr val="386750"/>
                </a:solidFill>
              </a:rPr>
              <a:t> </a:t>
            </a:r>
            <a:r>
              <a:rPr lang="en-US" sz="2800" i="1" dirty="0">
                <a:solidFill>
                  <a:srgbClr val="386750"/>
                </a:solidFill>
              </a:rPr>
              <a:t>Research </a:t>
            </a:r>
            <a:r>
              <a:rPr lang="en-US" sz="2800" i="1" dirty="0" smtClean="0">
                <a:solidFill>
                  <a:srgbClr val="386750"/>
                </a:solidFill>
              </a:rPr>
              <a:t>Associates </a:t>
            </a:r>
            <a:r>
              <a:rPr lang="en-US" sz="2800" i="1" dirty="0">
                <a:solidFill>
                  <a:srgbClr val="386750"/>
                </a:solidFill>
              </a:rPr>
              <a:t>and S</a:t>
            </a:r>
            <a:r>
              <a:rPr lang="en-US" sz="2800" i="1" dirty="0" smtClean="0">
                <a:solidFill>
                  <a:srgbClr val="386750"/>
                </a:solidFill>
              </a:rPr>
              <a:t>cientists</a:t>
            </a:r>
            <a:endParaRPr lang="en-US" sz="2800" i="1" dirty="0">
              <a:solidFill>
                <a:srgbClr val="386750"/>
              </a:solidFill>
            </a:endParaRPr>
          </a:p>
          <a:p>
            <a:pPr>
              <a:spcBef>
                <a:spcPct val="20000"/>
              </a:spcBef>
              <a:buFont typeface="Arial" pitchFamily="34" charset="0"/>
              <a:buChar char="•"/>
            </a:pPr>
            <a:r>
              <a:rPr lang="en-US" sz="2800" i="1" dirty="0">
                <a:solidFill>
                  <a:srgbClr val="386750"/>
                </a:solidFill>
              </a:rPr>
              <a:t> Information T</a:t>
            </a:r>
            <a:r>
              <a:rPr lang="en-US" sz="2800" i="1" dirty="0" smtClean="0">
                <a:solidFill>
                  <a:srgbClr val="386750"/>
                </a:solidFill>
              </a:rPr>
              <a:t>echnology Professionals</a:t>
            </a:r>
            <a:endParaRPr lang="en-US" sz="2800" i="1" dirty="0">
              <a:solidFill>
                <a:srgbClr val="386750"/>
              </a:solidFill>
            </a:endParaRPr>
          </a:p>
          <a:p>
            <a:pPr>
              <a:spcBef>
                <a:spcPct val="20000"/>
              </a:spcBef>
              <a:buFont typeface="Arial" pitchFamily="34" charset="0"/>
              <a:buChar char="•"/>
            </a:pPr>
            <a:r>
              <a:rPr lang="en-US" sz="2800" i="1" dirty="0">
                <a:solidFill>
                  <a:srgbClr val="386750"/>
                </a:solidFill>
              </a:rPr>
              <a:t> Directors and </a:t>
            </a:r>
            <a:r>
              <a:rPr lang="en-US" sz="2800" i="1" dirty="0" smtClean="0">
                <a:solidFill>
                  <a:srgbClr val="386750"/>
                </a:solidFill>
              </a:rPr>
              <a:t>Managers</a:t>
            </a:r>
            <a:endParaRPr lang="en-US" sz="2800" i="1" dirty="0">
              <a:solidFill>
                <a:srgbClr val="386750"/>
              </a:solidFill>
            </a:endParaRPr>
          </a:p>
          <a:p>
            <a:pPr>
              <a:spcBef>
                <a:spcPct val="20000"/>
              </a:spcBef>
              <a:buFont typeface="Arial" pitchFamily="34" charset="0"/>
              <a:buChar char="•"/>
            </a:pPr>
            <a:r>
              <a:rPr lang="en-US" sz="2800" i="1" dirty="0">
                <a:solidFill>
                  <a:srgbClr val="386750"/>
                </a:solidFill>
              </a:rPr>
              <a:t> Coordinators</a:t>
            </a:r>
          </a:p>
          <a:p>
            <a:pPr>
              <a:spcBef>
                <a:spcPct val="20000"/>
              </a:spcBef>
              <a:buFont typeface="Arial" pitchFamily="34" charset="0"/>
              <a:buChar char="•"/>
            </a:pPr>
            <a:r>
              <a:rPr lang="en-US" sz="2800" i="1" dirty="0">
                <a:solidFill>
                  <a:srgbClr val="386750"/>
                </a:solidFill>
              </a:rPr>
              <a:t> Student </a:t>
            </a:r>
            <a:r>
              <a:rPr lang="en-US" sz="2800" i="1" dirty="0" smtClean="0">
                <a:solidFill>
                  <a:srgbClr val="386750"/>
                </a:solidFill>
              </a:rPr>
              <a:t>Advisors</a:t>
            </a:r>
          </a:p>
          <a:p>
            <a:pPr>
              <a:spcBef>
                <a:spcPct val="20000"/>
              </a:spcBef>
              <a:buFont typeface="Arial" pitchFamily="34" charset="0"/>
              <a:buChar char="•"/>
            </a:pPr>
            <a:r>
              <a:rPr lang="en-US" sz="2800" i="1" dirty="0">
                <a:solidFill>
                  <a:srgbClr val="386750"/>
                </a:solidFill>
              </a:rPr>
              <a:t> </a:t>
            </a:r>
            <a:r>
              <a:rPr lang="en-US" sz="2800" i="1" dirty="0" smtClean="0">
                <a:solidFill>
                  <a:srgbClr val="386750"/>
                </a:solidFill>
              </a:rPr>
              <a:t>Extension </a:t>
            </a:r>
            <a:r>
              <a:rPr lang="en-US" sz="2800" i="1" dirty="0">
                <a:solidFill>
                  <a:srgbClr val="386750"/>
                </a:solidFill>
              </a:rPr>
              <a:t>educators and specialists</a:t>
            </a:r>
          </a:p>
          <a:p>
            <a:pPr>
              <a:spcBef>
                <a:spcPct val="20000"/>
              </a:spcBef>
              <a:buFont typeface="Arial" pitchFamily="34" charset="0"/>
              <a:buChar char="•"/>
            </a:pPr>
            <a:r>
              <a:rPr lang="en-US" sz="2800" i="1" dirty="0">
                <a:solidFill>
                  <a:srgbClr val="386750"/>
                </a:solidFill>
              </a:rPr>
              <a:t> Foresters and other natural resource managers</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csu-templt7">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csu-templt7</Template>
  <TotalTime>470</TotalTime>
  <Words>770</Words>
  <Application>Microsoft Office PowerPoint</Application>
  <PresentationFormat>On-screen Show (4:3)</PresentationFormat>
  <Paragraphs>155</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csu-templt7</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Tranby,Steve</dc:creator>
  <cp:lastModifiedBy>Mornes,David</cp:lastModifiedBy>
  <cp:revision>59</cp:revision>
  <cp:lastPrinted>2011-07-08T19:41:19Z</cp:lastPrinted>
  <dcterms:created xsi:type="dcterms:W3CDTF">2009-06-05T21:43:31Z</dcterms:created>
  <dcterms:modified xsi:type="dcterms:W3CDTF">2012-08-28T15:04:23Z</dcterms:modified>
</cp:coreProperties>
</file>